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8"/>
  </p:notesMasterIdLst>
  <p:handoutMasterIdLst>
    <p:handoutMasterId r:id="rId19"/>
  </p:handoutMasterIdLst>
  <p:sldIdLst>
    <p:sldId id="280" r:id="rId3"/>
    <p:sldId id="281" r:id="rId4"/>
    <p:sldId id="282" r:id="rId5"/>
    <p:sldId id="269" r:id="rId6"/>
    <p:sldId id="279" r:id="rId7"/>
    <p:sldId id="271" r:id="rId8"/>
    <p:sldId id="274" r:id="rId9"/>
    <p:sldId id="273" r:id="rId10"/>
    <p:sldId id="278" r:id="rId11"/>
    <p:sldId id="277" r:id="rId12"/>
    <p:sldId id="276" r:id="rId13"/>
    <p:sldId id="275" r:id="rId14"/>
    <p:sldId id="272" r:id="rId15"/>
    <p:sldId id="270" r:id="rId16"/>
    <p:sldId id="283" r:id="rId1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3" autoAdjust="0"/>
    <p:restoredTop sz="95501" autoAdjust="0"/>
  </p:normalViewPr>
  <p:slideViewPr>
    <p:cSldViewPr snapToGrid="0">
      <p:cViewPr varScale="1">
        <p:scale>
          <a:sx n="67" d="100"/>
          <a:sy n="67" d="100"/>
        </p:scale>
        <p:origin x="780" y="6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53" d="100"/>
          <a:sy n="53" d="100"/>
        </p:scale>
        <p:origin x="281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30E08F2E-5F06-4CE2-A139-452A1382A6F0}" type="datetimeFigureOut">
              <a:rPr lang="en-US"/>
              <a:t>6/24/2015</a:t>
            </a:fld>
            <a:endParaRPr/>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A4C5DC6-1594-414D-9341-ABA08739246C}" type="datetimeFigureOut">
              <a:rPr lang="en-US"/>
              <a:t>6/24/2015</a:t>
            </a:fld>
            <a:endParaRPr/>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4263605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10</a:t>
            </a:fld>
            <a:endParaRPr lang="en-US"/>
          </a:p>
        </p:txBody>
      </p:sp>
    </p:spTree>
    <p:extLst>
      <p:ext uri="{BB962C8B-B14F-4D97-AF65-F5344CB8AC3E}">
        <p14:creationId xmlns:p14="http://schemas.microsoft.com/office/powerpoint/2010/main" val="1427555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11</a:t>
            </a:fld>
            <a:endParaRPr lang="en-US"/>
          </a:p>
        </p:txBody>
      </p:sp>
    </p:spTree>
    <p:extLst>
      <p:ext uri="{BB962C8B-B14F-4D97-AF65-F5344CB8AC3E}">
        <p14:creationId xmlns:p14="http://schemas.microsoft.com/office/powerpoint/2010/main" val="2429560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12</a:t>
            </a:fld>
            <a:endParaRPr lang="en-US"/>
          </a:p>
        </p:txBody>
      </p:sp>
    </p:spTree>
    <p:extLst>
      <p:ext uri="{BB962C8B-B14F-4D97-AF65-F5344CB8AC3E}">
        <p14:creationId xmlns:p14="http://schemas.microsoft.com/office/powerpoint/2010/main" val="962977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13</a:t>
            </a:fld>
            <a:endParaRPr lang="en-US"/>
          </a:p>
        </p:txBody>
      </p:sp>
    </p:spTree>
    <p:extLst>
      <p:ext uri="{BB962C8B-B14F-4D97-AF65-F5344CB8AC3E}">
        <p14:creationId xmlns:p14="http://schemas.microsoft.com/office/powerpoint/2010/main" val="2808844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14</a:t>
            </a:fld>
            <a:endParaRPr lang="en-US"/>
          </a:p>
        </p:txBody>
      </p:sp>
    </p:spTree>
    <p:extLst>
      <p:ext uri="{BB962C8B-B14F-4D97-AF65-F5344CB8AC3E}">
        <p14:creationId xmlns:p14="http://schemas.microsoft.com/office/powerpoint/2010/main" val="2697577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15</a:t>
            </a:fld>
            <a:endParaRPr lang="en-US"/>
          </a:p>
        </p:txBody>
      </p:sp>
    </p:spTree>
    <p:extLst>
      <p:ext uri="{BB962C8B-B14F-4D97-AF65-F5344CB8AC3E}">
        <p14:creationId xmlns:p14="http://schemas.microsoft.com/office/powerpoint/2010/main" val="3595499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solidFill>
                  <a:srgbClr val="4D3E2F"/>
                </a:solidFill>
              </a:rPr>
              <a:pPr/>
              <a:t>2</a:t>
            </a:fld>
            <a:endParaRPr lang="en-US" dirty="0">
              <a:solidFill>
                <a:srgbClr val="4D3E2F"/>
              </a:solidFill>
            </a:endParaRPr>
          </a:p>
        </p:txBody>
      </p:sp>
    </p:spTree>
    <p:extLst>
      <p:ext uri="{BB962C8B-B14F-4D97-AF65-F5344CB8AC3E}">
        <p14:creationId xmlns:p14="http://schemas.microsoft.com/office/powerpoint/2010/main" val="1931569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3</a:t>
            </a:fld>
            <a:endParaRPr lang="en-US"/>
          </a:p>
        </p:txBody>
      </p:sp>
    </p:spTree>
    <p:extLst>
      <p:ext uri="{BB962C8B-B14F-4D97-AF65-F5344CB8AC3E}">
        <p14:creationId xmlns:p14="http://schemas.microsoft.com/office/powerpoint/2010/main" val="75397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4</a:t>
            </a:fld>
            <a:endParaRPr lang="en-US"/>
          </a:p>
        </p:txBody>
      </p:sp>
    </p:spTree>
    <p:extLst>
      <p:ext uri="{BB962C8B-B14F-4D97-AF65-F5344CB8AC3E}">
        <p14:creationId xmlns:p14="http://schemas.microsoft.com/office/powerpoint/2010/main" val="3562990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5</a:t>
            </a:fld>
            <a:endParaRPr lang="en-US"/>
          </a:p>
        </p:txBody>
      </p:sp>
    </p:spTree>
    <p:extLst>
      <p:ext uri="{BB962C8B-B14F-4D97-AF65-F5344CB8AC3E}">
        <p14:creationId xmlns:p14="http://schemas.microsoft.com/office/powerpoint/2010/main" val="4153161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6</a:t>
            </a:fld>
            <a:endParaRPr lang="en-US"/>
          </a:p>
        </p:txBody>
      </p:sp>
    </p:spTree>
    <p:extLst>
      <p:ext uri="{BB962C8B-B14F-4D97-AF65-F5344CB8AC3E}">
        <p14:creationId xmlns:p14="http://schemas.microsoft.com/office/powerpoint/2010/main" val="1704116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7</a:t>
            </a:fld>
            <a:endParaRPr lang="en-US"/>
          </a:p>
        </p:txBody>
      </p:sp>
    </p:spTree>
    <p:extLst>
      <p:ext uri="{BB962C8B-B14F-4D97-AF65-F5344CB8AC3E}">
        <p14:creationId xmlns:p14="http://schemas.microsoft.com/office/powerpoint/2010/main" val="1333700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8</a:t>
            </a:fld>
            <a:endParaRPr lang="en-US"/>
          </a:p>
        </p:txBody>
      </p:sp>
    </p:spTree>
    <p:extLst>
      <p:ext uri="{BB962C8B-B14F-4D97-AF65-F5344CB8AC3E}">
        <p14:creationId xmlns:p14="http://schemas.microsoft.com/office/powerpoint/2010/main" val="1941707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9</a:t>
            </a:fld>
            <a:endParaRPr lang="en-US"/>
          </a:p>
        </p:txBody>
      </p:sp>
    </p:spTree>
    <p:extLst>
      <p:ext uri="{BB962C8B-B14F-4D97-AF65-F5344CB8AC3E}">
        <p14:creationId xmlns:p14="http://schemas.microsoft.com/office/powerpoint/2010/main" val="21145491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3723" y="226031"/>
            <a:ext cx="8546552" cy="6380252"/>
          </a:xfrm>
          <a:prstGeom prst="rect">
            <a:avLst/>
          </a:prstGeom>
        </p:spPr>
      </p:pic>
      <p:sp>
        <p:nvSpPr>
          <p:cNvPr id="2" name="Title 1"/>
          <p:cNvSpPr>
            <a:spLocks noGrp="1"/>
          </p:cNvSpPr>
          <p:nvPr>
            <p:ph type="ctrTitle"/>
          </p:nvPr>
        </p:nvSpPr>
        <p:spPr>
          <a:xfrm>
            <a:off x="323098" y="3273705"/>
            <a:ext cx="2656408" cy="2387600"/>
          </a:xfrm>
        </p:spPr>
        <p:txBody>
          <a:bodyPr anchor="b">
            <a:normAutofit/>
          </a:bodyPr>
          <a:lstStyle>
            <a:lvl1pPr algn="ctr">
              <a:lnSpc>
                <a:spcPct val="90000"/>
              </a:lnSpc>
              <a:defRPr sz="3200" cap="all" spc="0" baseline="0">
                <a:solidFill>
                  <a:schemeClr val="tx1"/>
                </a:solidFill>
                <a:latin typeface="Arial Rounded MT Bold" panose="020F0704030504030204" pitchFamily="34" charset="0"/>
                <a:cs typeface="Arial" panose="020B0604020202020204" pitchFamily="34" charset="0"/>
              </a:defRPr>
            </a:lvl1pPr>
          </a:lstStyle>
          <a:p>
            <a:r>
              <a:rPr lang="en-US" dirty="0" smtClean="0"/>
              <a:t>Click to edit Master title style</a:t>
            </a:r>
            <a:endParaRPr dirty="0"/>
          </a:p>
        </p:txBody>
      </p:sp>
      <p:sp>
        <p:nvSpPr>
          <p:cNvPr id="3" name="Subtitle 2"/>
          <p:cNvSpPr>
            <a:spLocks noGrp="1"/>
          </p:cNvSpPr>
          <p:nvPr>
            <p:ph type="subTitle" idx="1" hasCustomPrompt="1"/>
          </p:nvPr>
        </p:nvSpPr>
        <p:spPr>
          <a:xfrm>
            <a:off x="323098" y="5813398"/>
            <a:ext cx="2656408" cy="720956"/>
          </a:xfrm>
        </p:spPr>
        <p:txBody>
          <a:bodyPr>
            <a:normAutofit/>
          </a:bodyPr>
          <a:lstStyle>
            <a:lvl1pPr marL="0" indent="0" algn="ctr">
              <a:spcBef>
                <a:spcPts val="0"/>
              </a:spcBef>
              <a:buNone/>
              <a:defRPr sz="1800" b="0" spc="0">
                <a:solidFill>
                  <a:schemeClr val="tx1"/>
                </a:solidFill>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no pho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spc="0" baseline="0">
                <a:solidFill>
                  <a:schemeClr val="tx1"/>
                </a:solidFill>
                <a:latin typeface="Arial Rounded MT Bold" panose="020F0704030504030204" pitchFamily="34" charset="0"/>
                <a:cs typeface="Arial" panose="020B0604020202020204" pitchFamily="34" charset="0"/>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8430" y="4979670"/>
            <a:ext cx="1749214" cy="1749214"/>
          </a:xfrm>
          <a:prstGeom prst="rect">
            <a:avLst/>
          </a:prstGeom>
        </p:spPr>
      </p:pic>
      <p:sp>
        <p:nvSpPr>
          <p:cNvPr id="12" name="Rectangle 11"/>
          <p:cNvSpPr/>
          <p:nvPr userDrawn="1"/>
        </p:nvSpPr>
        <p:spPr>
          <a:xfrm>
            <a:off x="-11430" y="0"/>
            <a:ext cx="30861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for pho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spc="0" baseline="0">
                <a:solidFill>
                  <a:schemeClr val="tx1"/>
                </a:solidFill>
                <a:latin typeface="Arial Rounded MT Bold" panose="020F0704030504030204" pitchFamily="34" charset="0"/>
                <a:cs typeface="Arial" panose="020B0604020202020204" pitchFamily="34" charset="0"/>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2" name="Rectangle 11"/>
          <p:cNvSpPr/>
          <p:nvPr userDrawn="1"/>
        </p:nvSpPr>
        <p:spPr>
          <a:xfrm>
            <a:off x="-11430" y="0"/>
            <a:ext cx="30861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14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777" y="2978607"/>
            <a:ext cx="6949440" cy="1708615"/>
          </a:xfrm>
        </p:spPr>
        <p:txBody>
          <a:bodyPr anchor="b">
            <a:normAutofit/>
          </a:bodyPr>
          <a:lstStyle>
            <a:lvl1pPr>
              <a:defRPr sz="4800" spc="0">
                <a:solidFill>
                  <a:schemeClr val="tx1"/>
                </a:solidFill>
                <a:latin typeface="Arial Rounded MT Bold" panose="020F0704030504030204" pitchFamily="34" charset="0"/>
                <a:cs typeface="Arial" panose="020B0604020202020204" pitchFamily="34" charset="0"/>
              </a:defRPr>
            </a:lvl1pPr>
          </a:lstStyle>
          <a:p>
            <a:r>
              <a:rPr lang="en-US" dirty="0" smtClean="0"/>
              <a:t>Click to edit Master</a:t>
            </a:r>
            <a:endParaRPr dirty="0"/>
          </a:p>
        </p:txBody>
      </p:sp>
      <p:sp>
        <p:nvSpPr>
          <p:cNvPr id="3" name="Text Placeholder 2"/>
          <p:cNvSpPr>
            <a:spLocks noGrp="1"/>
          </p:cNvSpPr>
          <p:nvPr>
            <p:ph type="body" idx="1"/>
          </p:nvPr>
        </p:nvSpPr>
        <p:spPr>
          <a:xfrm>
            <a:off x="1751777" y="4661809"/>
            <a:ext cx="6949440" cy="449523"/>
          </a:xfrm>
        </p:spPr>
        <p:txBody>
          <a:bodyPr/>
          <a:lstStyle>
            <a:lvl1pPr marL="0" indent="0">
              <a:spcBef>
                <a:spcPts val="0"/>
              </a:spcBef>
              <a:buNone/>
              <a:defRPr sz="2400" spc="0">
                <a:solidFill>
                  <a:schemeClr val="tx1"/>
                </a:solidFill>
                <a:latin typeface="+mj-lt"/>
              </a:defRPr>
            </a:lvl1pPr>
            <a:lvl2pPr marL="457167" indent="0">
              <a:buNone/>
              <a:defRPr sz="2000"/>
            </a:lvl2pPr>
            <a:lvl3pPr marL="914332" indent="0">
              <a:buNone/>
              <a:defRPr sz="1800"/>
            </a:lvl3pPr>
            <a:lvl4pPr marL="1371498" indent="0">
              <a:buNone/>
              <a:defRPr sz="1600"/>
            </a:lvl4pPr>
            <a:lvl5pPr marL="1828664" indent="0">
              <a:buNone/>
              <a:defRPr sz="1600"/>
            </a:lvl5pPr>
            <a:lvl6pPr marL="2285830" indent="0">
              <a:buNone/>
              <a:defRPr sz="1600"/>
            </a:lvl6pPr>
            <a:lvl7pPr marL="2742994" indent="0">
              <a:buNone/>
              <a:defRPr sz="1600"/>
            </a:lvl7pPr>
            <a:lvl8pPr marL="3200160" indent="0">
              <a:buNone/>
              <a:defRPr sz="1600"/>
            </a:lvl8pPr>
            <a:lvl9pPr marL="3657327" indent="0">
              <a:buNone/>
              <a:defRPr sz="1600"/>
            </a:lvl9pPr>
          </a:lstStyle>
          <a:p>
            <a:pPr lvl="0"/>
            <a:r>
              <a:rPr lang="en-US" dirty="0"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5905" y="2316546"/>
            <a:ext cx="7715250" cy="1727552"/>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768" userDrawn="1">
          <p15:clr>
            <a:srgbClr val="FDE53C"/>
          </p15:clr>
        </p15:guide>
        <p15:guide id="2" orient="horz" pos="1296" userDrawn="1">
          <p15:clr>
            <a:srgbClr val="FDE53C"/>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10028" y="276087"/>
            <a:ext cx="9371949" cy="1183566"/>
          </a:xfrm>
          <a:prstGeom prst="rect">
            <a:avLst/>
          </a:prstGeom>
        </p:spPr>
        <p:txBody>
          <a:bodyPr vert="horz" lIns="91440" tIns="45720" rIns="91440" bIns="45720" rtlCol="0" anchor="b">
            <a:normAutofit/>
          </a:bodyPr>
          <a:lstStyle/>
          <a:p>
            <a:r>
              <a:rPr lang="en-US" dirty="0" smtClean="0"/>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332" rtl="0" eaLnBrk="1" latinLnBrk="0" hangingPunct="1">
        <a:spcBef>
          <a:spcPct val="0"/>
        </a:spcBef>
        <a:buNone/>
        <a:defRPr sz="3400" kern="1200">
          <a:solidFill>
            <a:schemeClr val="tx1"/>
          </a:solidFill>
          <a:latin typeface="Arial Rounded MT Bold" panose="020F0704030504030204" pitchFamily="34" charset="0"/>
          <a:ea typeface="+mj-ea"/>
          <a:cs typeface="+mj-cs"/>
        </a:defRPr>
      </a:lvl1pPr>
    </p:titleStyle>
    <p:bodyStyle>
      <a:lvl1pPr marL="210296" indent="-210296" algn="l" defTabSz="914332" rtl="0" eaLnBrk="1" latinLnBrk="0" hangingPunct="1">
        <a:lnSpc>
          <a:spcPct val="90000"/>
        </a:lnSpc>
        <a:spcBef>
          <a:spcPts val="1100"/>
        </a:spcBef>
        <a:buFont typeface="Arial" panose="020B0604020202020204" pitchFamily="34" charset="0"/>
        <a:buChar char="•"/>
        <a:defRPr sz="2200" kern="1200">
          <a:solidFill>
            <a:schemeClr val="tx1"/>
          </a:solidFill>
          <a:latin typeface="+mj-lt"/>
          <a:ea typeface="+mn-ea"/>
          <a:cs typeface="+mn-cs"/>
        </a:defRPr>
      </a:lvl1pPr>
      <a:lvl2pPr marL="438880" indent="-155436" algn="l" defTabSz="914332" rtl="0" eaLnBrk="1" latinLnBrk="0" hangingPunct="1">
        <a:lnSpc>
          <a:spcPct val="90000"/>
        </a:lnSpc>
        <a:spcBef>
          <a:spcPts val="400"/>
        </a:spcBef>
        <a:buFont typeface="Arial" panose="020B0604020202020204" pitchFamily="34" charset="0"/>
        <a:buChar char="•"/>
        <a:defRPr sz="1800" kern="1200">
          <a:solidFill>
            <a:schemeClr val="tx1"/>
          </a:solidFill>
          <a:latin typeface="+mj-lt"/>
          <a:ea typeface="+mn-ea"/>
          <a:cs typeface="+mn-cs"/>
        </a:defRPr>
      </a:lvl2pPr>
      <a:lvl3pPr marL="676606"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mj-lt"/>
          <a:ea typeface="+mn-ea"/>
          <a:cs typeface="+mn-cs"/>
        </a:defRPr>
      </a:lvl3pPr>
      <a:lvl4pPr marL="905188"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mj-lt"/>
          <a:ea typeface="+mn-ea"/>
          <a:cs typeface="+mn-cs"/>
        </a:defRPr>
      </a:lvl4pPr>
      <a:lvl5pPr marL="1133772"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mj-lt"/>
          <a:ea typeface="+mn-ea"/>
          <a:cs typeface="+mn-cs"/>
        </a:defRPr>
      </a:lvl5pPr>
      <a:lvl6pPr marL="1362355"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0936"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520"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103"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mailto:klong@pantex.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mailto:tony.biggs@cns.doe.gov" TargetMode="External"/><Relationship Id="rId5" Type="http://schemas.openxmlformats.org/officeDocument/2006/relationships/hyperlink" Target="mailto:hueni.camille@epa.gov" TargetMode="External"/><Relationship Id="rId4" Type="http://schemas.openxmlformats.org/officeDocument/2006/relationships/hyperlink" Target="mailto:luckett.casey@ep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777" y="3758093"/>
            <a:ext cx="8392348" cy="1708615"/>
          </a:xfrm>
        </p:spPr>
        <p:txBody>
          <a:bodyPr/>
          <a:lstStyle/>
          <a:p>
            <a:r>
              <a:rPr lang="en-US" dirty="0"/>
              <a:t>DOE/NNSA Pantex Plant Superfund Site</a:t>
            </a:r>
          </a:p>
        </p:txBody>
      </p:sp>
      <p:sp>
        <p:nvSpPr>
          <p:cNvPr id="3" name="Text Placeholder 2"/>
          <p:cNvSpPr>
            <a:spLocks noGrp="1"/>
          </p:cNvSpPr>
          <p:nvPr>
            <p:ph type="body" idx="1"/>
          </p:nvPr>
        </p:nvSpPr>
        <p:spPr>
          <a:xfrm>
            <a:off x="1751777" y="5441295"/>
            <a:ext cx="6949440" cy="974493"/>
          </a:xfrm>
        </p:spPr>
        <p:txBody>
          <a:bodyPr>
            <a:normAutofit/>
          </a:bodyPr>
          <a:lstStyle/>
          <a:p>
            <a:r>
              <a:rPr lang="en-US" sz="2200" dirty="0" smtClean="0"/>
              <a:t>Site Background </a:t>
            </a:r>
          </a:p>
          <a:p>
            <a:r>
              <a:rPr lang="en-US" sz="2200" dirty="0" smtClean="0"/>
              <a:t>Camille Hueni, EPA Region 6</a:t>
            </a:r>
            <a:endParaRPr lang="en-US" sz="2200" dirty="0"/>
          </a:p>
        </p:txBody>
      </p:sp>
    </p:spTree>
    <p:extLst>
      <p:ext uri="{BB962C8B-B14F-4D97-AF65-F5344CB8AC3E}">
        <p14:creationId xmlns:p14="http://schemas.microsoft.com/office/powerpoint/2010/main" val="342884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pc="0" dirty="0" smtClean="0"/>
              <a:t>Project Approval Requirements</a:t>
            </a:r>
            <a:endParaRPr lang="en-US" spc="0" dirty="0"/>
          </a:p>
        </p:txBody>
      </p:sp>
      <p:sp>
        <p:nvSpPr>
          <p:cNvPr id="5" name="Content Placeholder 4"/>
          <p:cNvSpPr>
            <a:spLocks noGrp="1"/>
          </p:cNvSpPr>
          <p:nvPr>
            <p:ph idx="1"/>
          </p:nvPr>
        </p:nvSpPr>
        <p:spPr>
          <a:xfrm>
            <a:off x="1410028" y="1566000"/>
            <a:ext cx="5945514" cy="4982717"/>
          </a:xfrm>
        </p:spPr>
        <p:txBody>
          <a:bodyPr>
            <a:normAutofit/>
          </a:bodyPr>
          <a:lstStyle/>
          <a:p>
            <a:pPr marL="230187" lvl="1" indent="-285750"/>
            <a:r>
              <a:rPr lang="en-US" dirty="0">
                <a:cs typeface="Geneva" charset="0"/>
              </a:rPr>
              <a:t>Federal Aviation Administration (FAA)</a:t>
            </a:r>
          </a:p>
          <a:p>
            <a:pPr marL="571500" lvl="2" indent="-285750"/>
            <a:r>
              <a:rPr lang="en-US" dirty="0"/>
              <a:t>Approval </a:t>
            </a:r>
            <a:r>
              <a:rPr lang="en-US" dirty="0" smtClean="0"/>
              <a:t>required </a:t>
            </a:r>
            <a:r>
              <a:rPr lang="en-US" dirty="0"/>
              <a:t>for </a:t>
            </a:r>
            <a:r>
              <a:rPr lang="en-US" dirty="0" smtClean="0"/>
              <a:t>any object </a:t>
            </a:r>
            <a:r>
              <a:rPr lang="en-US" dirty="0"/>
              <a:t>o</a:t>
            </a:r>
            <a:r>
              <a:rPr lang="en-US" dirty="0" smtClean="0"/>
              <a:t>ver 200 feet above </a:t>
            </a:r>
            <a:r>
              <a:rPr lang="en-US" dirty="0"/>
              <a:t>g</a:t>
            </a:r>
            <a:r>
              <a:rPr lang="en-US" dirty="0" smtClean="0"/>
              <a:t>round </a:t>
            </a:r>
            <a:r>
              <a:rPr lang="en-US" dirty="0"/>
              <a:t>l</a:t>
            </a:r>
            <a:r>
              <a:rPr lang="en-US" dirty="0" smtClean="0"/>
              <a:t>evel</a:t>
            </a:r>
            <a:endParaRPr lang="en-US" dirty="0"/>
          </a:p>
          <a:p>
            <a:pPr marL="571500" lvl="2" indent="-285750"/>
            <a:r>
              <a:rPr lang="en-US" dirty="0"/>
              <a:t>Approval also required based on Pantex location to the Amarillo International Airport (within 10 nautical miles of the runway)</a:t>
            </a:r>
          </a:p>
          <a:p>
            <a:pPr marL="571500" lvl="2" indent="-285750"/>
            <a:r>
              <a:rPr lang="en-US" dirty="0"/>
              <a:t>Initial </a:t>
            </a:r>
            <a:r>
              <a:rPr lang="en-US" dirty="0" smtClean="0"/>
              <a:t>submission </a:t>
            </a:r>
            <a:r>
              <a:rPr lang="en-US" dirty="0"/>
              <a:t>of Notice of Proposed Construction (Form 7460-1) to FAA </a:t>
            </a:r>
            <a:r>
              <a:rPr lang="en-US" dirty="0" smtClean="0"/>
              <a:t>requires location </a:t>
            </a:r>
            <a:r>
              <a:rPr lang="en-US" dirty="0"/>
              <a:t>information for each </a:t>
            </a:r>
            <a:r>
              <a:rPr lang="en-US" dirty="0" smtClean="0"/>
              <a:t>Wind Turbine Generator (WTG):</a:t>
            </a:r>
          </a:p>
          <a:p>
            <a:pPr lvl="2"/>
            <a:r>
              <a:rPr lang="en-US" sz="1400" dirty="0"/>
              <a:t>Latitude</a:t>
            </a:r>
          </a:p>
          <a:p>
            <a:pPr lvl="2"/>
            <a:r>
              <a:rPr lang="en-US" sz="1400" dirty="0"/>
              <a:t>Longitude</a:t>
            </a:r>
          </a:p>
          <a:p>
            <a:pPr lvl="2"/>
            <a:r>
              <a:rPr lang="en-US" sz="1400" dirty="0" smtClean="0"/>
              <a:t>Height</a:t>
            </a:r>
            <a:endParaRPr lang="en-US" dirty="0"/>
          </a:p>
          <a:p>
            <a:pPr marL="571500" lvl="2" indent="-285750"/>
            <a:r>
              <a:rPr lang="en-US" sz="1600" dirty="0" smtClean="0"/>
              <a:t>Submission </a:t>
            </a:r>
            <a:r>
              <a:rPr lang="en-US" sz="1600" dirty="0"/>
              <a:t>of Supplemental Notice of Actual Construction (Form 7460-2 Part I) </a:t>
            </a:r>
            <a:r>
              <a:rPr lang="en-US" sz="1600" dirty="0" smtClean="0"/>
              <a:t>to </a:t>
            </a:r>
            <a:r>
              <a:rPr lang="en-US" sz="1600" dirty="0"/>
              <a:t>FAA </a:t>
            </a:r>
            <a:r>
              <a:rPr lang="en-US" sz="1600" dirty="0" smtClean="0"/>
              <a:t>required </a:t>
            </a:r>
            <a:r>
              <a:rPr lang="en-US" sz="1600" dirty="0"/>
              <a:t>at a minimum of 10 days prior to construction </a:t>
            </a:r>
            <a:endParaRPr lang="en-US" sz="1600" dirty="0" smtClean="0"/>
          </a:p>
          <a:p>
            <a:pPr marL="571500" lvl="2" indent="-285750"/>
            <a:r>
              <a:rPr lang="en-US" sz="1600" dirty="0" smtClean="0"/>
              <a:t>Submission </a:t>
            </a:r>
            <a:r>
              <a:rPr lang="en-US" sz="1600" dirty="0"/>
              <a:t>of Supplemental Notice of maximum height (Form 7460-2 Part II) </a:t>
            </a:r>
            <a:r>
              <a:rPr lang="en-US" sz="1600" dirty="0" smtClean="0"/>
              <a:t>to </a:t>
            </a:r>
            <a:r>
              <a:rPr lang="en-US" sz="1600" dirty="0"/>
              <a:t>FAA Required at a minimum </a:t>
            </a:r>
            <a:r>
              <a:rPr lang="en-US" sz="1600" dirty="0" smtClean="0"/>
              <a:t>of five </a:t>
            </a:r>
            <a:r>
              <a:rPr lang="en-US" sz="1600" dirty="0"/>
              <a:t>days </a:t>
            </a:r>
            <a:r>
              <a:rPr lang="en-US" sz="1600" dirty="0" smtClean="0"/>
              <a:t>of </a:t>
            </a:r>
            <a:r>
              <a:rPr lang="en-US" sz="1600" dirty="0"/>
              <a:t>turbine reaching maximum height </a:t>
            </a:r>
          </a:p>
          <a:p>
            <a:pPr lvl="1"/>
            <a:endParaRPr lang="en-US"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0729" y="1550515"/>
            <a:ext cx="4776320" cy="486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3"/>
          <p:cNvSpPr txBox="1">
            <a:spLocks/>
          </p:cNvSpPr>
          <p:nvPr/>
        </p:nvSpPr>
        <p:spPr>
          <a:xfrm>
            <a:off x="-66678" y="6453735"/>
            <a:ext cx="514350" cy="2857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C57287-83B3-4030-98F6-06F89C7CE6B9}" type="slidenum">
              <a:rPr lang="en-US" smtClean="0">
                <a:solidFill>
                  <a:srgbClr val="FFFFFF"/>
                </a:solidFill>
              </a:rPr>
              <a:pPr/>
              <a:t>10</a:t>
            </a:fld>
            <a:endParaRPr lang="en-US" sz="1400" dirty="0">
              <a:solidFill>
                <a:srgbClr val="FFFFFF"/>
              </a:solidFill>
              <a:latin typeface="Times" pitchFamily="-128" charset="0"/>
            </a:endParaRPr>
          </a:p>
        </p:txBody>
      </p:sp>
    </p:spTree>
    <p:extLst>
      <p:ext uri="{BB962C8B-B14F-4D97-AF65-F5344CB8AC3E}">
        <p14:creationId xmlns:p14="http://schemas.microsoft.com/office/powerpoint/2010/main" val="353173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pc="0" dirty="0" smtClean="0"/>
              <a:t>Project Approval Requirements</a:t>
            </a:r>
            <a:r>
              <a:rPr lang="en-US" sz="2400" spc="0" dirty="0" smtClean="0"/>
              <a:t> (cont’d)</a:t>
            </a:r>
            <a:r>
              <a:rPr lang="en-US" spc="0" dirty="0" smtClean="0"/>
              <a:t> </a:t>
            </a:r>
            <a:endParaRPr lang="en-US" spc="0" dirty="0"/>
          </a:p>
        </p:txBody>
      </p:sp>
      <p:sp>
        <p:nvSpPr>
          <p:cNvPr id="5" name="Content Placeholder 4"/>
          <p:cNvSpPr>
            <a:spLocks noGrp="1"/>
          </p:cNvSpPr>
          <p:nvPr>
            <p:ph idx="1"/>
          </p:nvPr>
        </p:nvSpPr>
        <p:spPr>
          <a:xfrm>
            <a:off x="1410027" y="1566001"/>
            <a:ext cx="6685102" cy="5023058"/>
          </a:xfrm>
        </p:spPr>
        <p:txBody>
          <a:bodyPr>
            <a:noAutofit/>
          </a:bodyPr>
          <a:lstStyle/>
          <a:p>
            <a:r>
              <a:rPr lang="en-US" sz="2000" dirty="0"/>
              <a:t>Qualifying Facility (QF) Application</a:t>
            </a:r>
          </a:p>
          <a:p>
            <a:pPr lvl="1"/>
            <a:r>
              <a:rPr lang="en-US" sz="2000" dirty="0"/>
              <a:t>Required by Federal Energy Regulation Commission (FERC) (18 CFR 131.80) to allow independent facilities to produce up to 15MW of electrical power and requires </a:t>
            </a:r>
            <a:r>
              <a:rPr lang="en-US" sz="2000" dirty="0" smtClean="0"/>
              <a:t>the utility to </a:t>
            </a:r>
            <a:r>
              <a:rPr lang="en-US" sz="2000" dirty="0"/>
              <a:t>purchase generation from </a:t>
            </a:r>
            <a:r>
              <a:rPr lang="en-US" sz="2000" dirty="0" err="1" smtClean="0"/>
              <a:t>Pantex</a:t>
            </a:r>
            <a:endParaRPr lang="en-US" sz="2000" dirty="0"/>
          </a:p>
          <a:p>
            <a:r>
              <a:rPr lang="en-US" sz="2000" dirty="0"/>
              <a:t>Southwest Power Pool (SPP) Application</a:t>
            </a:r>
          </a:p>
          <a:p>
            <a:pPr lvl="1"/>
            <a:r>
              <a:rPr lang="en-US" sz="2000" dirty="0"/>
              <a:t>SPP regulates power generators and authorizes tie-in to existing electrical grid </a:t>
            </a:r>
            <a:r>
              <a:rPr lang="en-US" sz="2000" dirty="0" smtClean="0"/>
              <a:t>for </a:t>
            </a:r>
            <a:r>
              <a:rPr lang="en-US" sz="2000" dirty="0"/>
              <a:t>entities seeking to place power on the </a:t>
            </a:r>
            <a:r>
              <a:rPr lang="en-US" sz="2000" dirty="0" smtClean="0"/>
              <a:t>grid</a:t>
            </a:r>
          </a:p>
          <a:p>
            <a:pPr lvl="1"/>
            <a:r>
              <a:rPr lang="en-US" sz="2000" kern="0" dirty="0"/>
              <a:t>SPP performs an Interconnection Feasibility Study and Facilities Study</a:t>
            </a:r>
          </a:p>
          <a:p>
            <a:pPr lvl="1"/>
            <a:r>
              <a:rPr lang="en-US" sz="2000" kern="0" dirty="0"/>
              <a:t>SPP sends Generation Interconnection Agreement to be executed by the parties involved (Pantex, SPP, and Xcel</a:t>
            </a:r>
            <a:r>
              <a:rPr lang="en-US" sz="2000" kern="0" dirty="0" smtClean="0"/>
              <a:t>), allows </a:t>
            </a:r>
            <a:r>
              <a:rPr lang="en-US" sz="2000" kern="0" dirty="0"/>
              <a:t>power onto the grid</a:t>
            </a:r>
          </a:p>
          <a:p>
            <a:pPr lvl="1"/>
            <a:r>
              <a:rPr lang="en-US" sz="2000" kern="0" dirty="0"/>
              <a:t>Power can also be transferred to the Continuous Renewable Energy Zone (CREZ) system via Xcel grid</a:t>
            </a:r>
          </a:p>
          <a:p>
            <a:pPr lvl="1"/>
            <a:endParaRPr lang="en-US" sz="2000" dirty="0"/>
          </a:p>
          <a:p>
            <a:endParaRPr lang="en-US" sz="2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1690" y="1743261"/>
            <a:ext cx="4004695" cy="4213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3"/>
          <p:cNvSpPr txBox="1">
            <a:spLocks/>
          </p:cNvSpPr>
          <p:nvPr/>
        </p:nvSpPr>
        <p:spPr>
          <a:xfrm>
            <a:off x="-55900" y="6468725"/>
            <a:ext cx="514350" cy="2857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C57287-83B3-4030-98F6-06F89C7CE6B9}" type="slidenum">
              <a:rPr lang="en-US" smtClean="0">
                <a:solidFill>
                  <a:srgbClr val="FFFFFF"/>
                </a:solidFill>
              </a:rPr>
              <a:pPr/>
              <a:t>11</a:t>
            </a:fld>
            <a:endParaRPr lang="en-US" sz="1400" dirty="0">
              <a:solidFill>
                <a:srgbClr val="FFFFFF"/>
              </a:solidFill>
              <a:latin typeface="Times" pitchFamily="-128" charset="0"/>
            </a:endParaRPr>
          </a:p>
        </p:txBody>
      </p:sp>
    </p:spTree>
    <p:extLst>
      <p:ext uri="{BB962C8B-B14F-4D97-AF65-F5344CB8AC3E}">
        <p14:creationId xmlns:p14="http://schemas.microsoft.com/office/powerpoint/2010/main" val="353173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pc="0" dirty="0" smtClean="0"/>
              <a:t>Project Details</a:t>
            </a:r>
            <a:endParaRPr lang="en-US" spc="0" dirty="0"/>
          </a:p>
        </p:txBody>
      </p:sp>
      <p:sp>
        <p:nvSpPr>
          <p:cNvPr id="5" name="Content Placeholder 4"/>
          <p:cNvSpPr>
            <a:spLocks noGrp="1"/>
          </p:cNvSpPr>
          <p:nvPr>
            <p:ph idx="1"/>
          </p:nvPr>
        </p:nvSpPr>
        <p:spPr>
          <a:xfrm>
            <a:off x="1410027" y="1566001"/>
            <a:ext cx="5811044" cy="4996164"/>
          </a:xfrm>
        </p:spPr>
        <p:txBody>
          <a:bodyPr>
            <a:normAutofit/>
          </a:bodyPr>
          <a:lstStyle/>
          <a:p>
            <a:pPr>
              <a:spcBef>
                <a:spcPts val="0"/>
              </a:spcBef>
              <a:spcAft>
                <a:spcPts val="600"/>
              </a:spcAft>
            </a:pPr>
            <a:r>
              <a:rPr lang="en-US" dirty="0"/>
              <a:t>NNSA Albuquerque Office Contract Administrator</a:t>
            </a:r>
          </a:p>
          <a:p>
            <a:pPr lvl="1">
              <a:spcBef>
                <a:spcPts val="0"/>
              </a:spcBef>
              <a:spcAft>
                <a:spcPts val="600"/>
              </a:spcAft>
            </a:pPr>
            <a:r>
              <a:rPr lang="en-US" dirty="0"/>
              <a:t>Energy Saving Performance Contract (ESPC) use for the procurement  of the </a:t>
            </a:r>
            <a:r>
              <a:rPr lang="en-US" dirty="0" smtClean="0"/>
              <a:t>WTG</a:t>
            </a:r>
            <a:endParaRPr lang="en-US" dirty="0"/>
          </a:p>
          <a:p>
            <a:pPr lvl="1">
              <a:spcBef>
                <a:spcPts val="0"/>
              </a:spcBef>
              <a:spcAft>
                <a:spcPts val="600"/>
              </a:spcAft>
            </a:pPr>
            <a:r>
              <a:rPr lang="en-US" dirty="0"/>
              <a:t>ESPC Proposals evaluated by the subject matter experts for the project</a:t>
            </a:r>
          </a:p>
          <a:p>
            <a:pPr lvl="1">
              <a:spcBef>
                <a:spcPts val="0"/>
              </a:spcBef>
              <a:spcAft>
                <a:spcPts val="600"/>
              </a:spcAft>
            </a:pPr>
            <a:r>
              <a:rPr lang="en-US" dirty="0"/>
              <a:t>Siemens Energy selected and the ESPC </a:t>
            </a:r>
            <a:r>
              <a:rPr lang="en-US" dirty="0" smtClean="0"/>
              <a:t>Contractor:</a:t>
            </a:r>
            <a:endParaRPr lang="en-US" dirty="0"/>
          </a:p>
          <a:p>
            <a:pPr lvl="2">
              <a:spcBef>
                <a:spcPts val="0"/>
              </a:spcBef>
              <a:spcAft>
                <a:spcPts val="600"/>
              </a:spcAft>
            </a:pPr>
            <a:r>
              <a:rPr lang="en-US" dirty="0"/>
              <a:t>Provided turnkey installation of WTGs  </a:t>
            </a:r>
          </a:p>
          <a:p>
            <a:pPr lvl="2">
              <a:spcBef>
                <a:spcPts val="0"/>
              </a:spcBef>
              <a:spcAft>
                <a:spcPts val="600"/>
              </a:spcAft>
            </a:pPr>
            <a:r>
              <a:rPr lang="en-US" dirty="0"/>
              <a:t>Connected to the Pantex Electrical South Substation</a:t>
            </a:r>
          </a:p>
          <a:p>
            <a:pPr lvl="2">
              <a:spcBef>
                <a:spcPts val="0"/>
              </a:spcBef>
              <a:spcAft>
                <a:spcPts val="600"/>
              </a:spcAft>
            </a:pPr>
            <a:r>
              <a:rPr lang="en-US" dirty="0"/>
              <a:t>Constructed a parts and maintenance building</a:t>
            </a:r>
          </a:p>
          <a:p>
            <a:pPr lvl="2">
              <a:spcBef>
                <a:spcPts val="0"/>
              </a:spcBef>
              <a:spcAft>
                <a:spcPts val="600"/>
              </a:spcAft>
            </a:pPr>
            <a:r>
              <a:rPr lang="en-US" dirty="0"/>
              <a:t>Term of the ESPC is 18 year payment</a:t>
            </a:r>
          </a:p>
          <a:p>
            <a:pPr lvl="1">
              <a:spcBef>
                <a:spcPts val="0"/>
              </a:spcBef>
              <a:spcAft>
                <a:spcPts val="600"/>
              </a:spcAft>
            </a:pPr>
            <a:r>
              <a:rPr lang="en-US" dirty="0"/>
              <a:t>Albuquerque Office negotiated billing agreement with local utility (Xcel) to allow net billing on energy used vs </a:t>
            </a:r>
            <a:r>
              <a:rPr lang="en-US" dirty="0" smtClean="0"/>
              <a:t>excess</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6916" y="1096959"/>
            <a:ext cx="3578225"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3"/>
          <p:cNvSpPr txBox="1">
            <a:spLocks/>
          </p:cNvSpPr>
          <p:nvPr/>
        </p:nvSpPr>
        <p:spPr>
          <a:xfrm>
            <a:off x="-43702" y="6453735"/>
            <a:ext cx="514350" cy="2857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C57287-83B3-4030-98F6-06F89C7CE6B9}" type="slidenum">
              <a:rPr lang="en-US" smtClean="0">
                <a:solidFill>
                  <a:srgbClr val="FFFFFF"/>
                </a:solidFill>
              </a:rPr>
              <a:pPr/>
              <a:t>12</a:t>
            </a:fld>
            <a:endParaRPr lang="en-US" sz="1400" dirty="0">
              <a:solidFill>
                <a:srgbClr val="FFFFFF"/>
              </a:solidFill>
              <a:latin typeface="Times" pitchFamily="-128" charset="0"/>
            </a:endParaRPr>
          </a:p>
        </p:txBody>
      </p:sp>
    </p:spTree>
    <p:extLst>
      <p:ext uri="{BB962C8B-B14F-4D97-AF65-F5344CB8AC3E}">
        <p14:creationId xmlns:p14="http://schemas.microsoft.com/office/powerpoint/2010/main" val="353173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pc="0" dirty="0" smtClean="0"/>
              <a:t>Partnerships </a:t>
            </a:r>
            <a:endParaRPr lang="en-US" spc="0" dirty="0"/>
          </a:p>
        </p:txBody>
      </p:sp>
      <p:sp>
        <p:nvSpPr>
          <p:cNvPr id="5" name="Content Placeholder 4"/>
          <p:cNvSpPr>
            <a:spLocks noGrp="1"/>
          </p:cNvSpPr>
          <p:nvPr>
            <p:ph idx="1"/>
          </p:nvPr>
        </p:nvSpPr>
        <p:spPr>
          <a:xfrm>
            <a:off x="5166234" y="1525307"/>
            <a:ext cx="5138691" cy="4620682"/>
          </a:xfrm>
        </p:spPr>
        <p:txBody>
          <a:bodyPr>
            <a:normAutofit/>
          </a:bodyPr>
          <a:lstStyle/>
          <a:p>
            <a:pPr>
              <a:lnSpc>
                <a:spcPct val="100000"/>
              </a:lnSpc>
              <a:spcBef>
                <a:spcPts val="0"/>
              </a:spcBef>
              <a:spcAft>
                <a:spcPts val="600"/>
              </a:spcAft>
            </a:pPr>
            <a:r>
              <a:rPr lang="en-US" sz="2400" dirty="0"/>
              <a:t>National Renewable Energy Laboratory (NREL)</a:t>
            </a:r>
          </a:p>
          <a:p>
            <a:pPr lvl="1">
              <a:lnSpc>
                <a:spcPct val="100000"/>
              </a:lnSpc>
              <a:spcBef>
                <a:spcPts val="0"/>
              </a:spcBef>
              <a:spcAft>
                <a:spcPts val="600"/>
              </a:spcAft>
            </a:pPr>
            <a:r>
              <a:rPr lang="en-US" sz="2000" dirty="0"/>
              <a:t>Technical consulting to NNSA, NPO, and </a:t>
            </a:r>
            <a:r>
              <a:rPr lang="en-US" sz="2000" dirty="0" err="1" smtClean="0"/>
              <a:t>Pantex</a:t>
            </a:r>
            <a:endParaRPr lang="en-US" sz="2000" dirty="0"/>
          </a:p>
          <a:p>
            <a:pPr lvl="2">
              <a:lnSpc>
                <a:spcPct val="100000"/>
              </a:lnSpc>
              <a:spcBef>
                <a:spcPts val="0"/>
              </a:spcBef>
              <a:spcAft>
                <a:spcPts val="600"/>
              </a:spcAft>
            </a:pPr>
            <a:r>
              <a:rPr lang="en-US" sz="1800" dirty="0"/>
              <a:t>Statement of Work, Request for Proposal and Proposal Evaluation</a:t>
            </a:r>
          </a:p>
          <a:p>
            <a:pPr lvl="2">
              <a:lnSpc>
                <a:spcPct val="100000"/>
              </a:lnSpc>
              <a:spcBef>
                <a:spcPts val="0"/>
              </a:spcBef>
              <a:spcAft>
                <a:spcPts val="1200"/>
              </a:spcAft>
            </a:pPr>
            <a:r>
              <a:rPr lang="en-US" sz="1800" dirty="0"/>
              <a:t>Liaison to FAA for approvals and reviews</a:t>
            </a:r>
          </a:p>
          <a:p>
            <a:pPr>
              <a:lnSpc>
                <a:spcPct val="100000"/>
              </a:lnSpc>
              <a:spcBef>
                <a:spcPts val="0"/>
              </a:spcBef>
              <a:spcAft>
                <a:spcPts val="600"/>
              </a:spcAft>
            </a:pPr>
            <a:r>
              <a:rPr lang="en-US" sz="2400" dirty="0"/>
              <a:t>Idaho National Laboratory (INEL)</a:t>
            </a:r>
          </a:p>
          <a:p>
            <a:pPr lvl="1">
              <a:lnSpc>
                <a:spcPct val="100000"/>
              </a:lnSpc>
              <a:spcBef>
                <a:spcPts val="0"/>
              </a:spcBef>
              <a:spcAft>
                <a:spcPts val="600"/>
              </a:spcAft>
            </a:pPr>
            <a:r>
              <a:rPr lang="en-US" sz="2000" dirty="0"/>
              <a:t>Technical consulting to NPO and </a:t>
            </a:r>
            <a:r>
              <a:rPr lang="en-US" sz="2000" dirty="0" err="1" smtClean="0"/>
              <a:t>Pantex</a:t>
            </a:r>
            <a:endParaRPr lang="en-US" sz="2000" dirty="0"/>
          </a:p>
          <a:p>
            <a:pPr lvl="2">
              <a:lnSpc>
                <a:spcPct val="100000"/>
              </a:lnSpc>
              <a:spcBef>
                <a:spcPts val="0"/>
              </a:spcBef>
              <a:spcAft>
                <a:spcPts val="600"/>
              </a:spcAft>
            </a:pPr>
            <a:r>
              <a:rPr lang="en-US" sz="1800" dirty="0"/>
              <a:t>Regulatory issues</a:t>
            </a:r>
          </a:p>
          <a:p>
            <a:pPr lvl="2">
              <a:lnSpc>
                <a:spcPct val="100000"/>
              </a:lnSpc>
              <a:spcBef>
                <a:spcPts val="0"/>
              </a:spcBef>
              <a:spcAft>
                <a:spcPts val="1200"/>
              </a:spcAft>
            </a:pPr>
            <a:r>
              <a:rPr lang="en-US" sz="1800" dirty="0"/>
              <a:t>System design</a:t>
            </a:r>
            <a:endParaRPr lang="en-US" sz="3200" dirty="0"/>
          </a:p>
          <a:p>
            <a:endParaRPr lang="en-US" sz="24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7443" y="1525307"/>
            <a:ext cx="3694113" cy="488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3"/>
          <p:cNvSpPr txBox="1">
            <a:spLocks/>
          </p:cNvSpPr>
          <p:nvPr/>
        </p:nvSpPr>
        <p:spPr>
          <a:xfrm>
            <a:off x="-34738" y="6453735"/>
            <a:ext cx="514350" cy="2857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C57287-83B3-4030-98F6-06F89C7CE6B9}" type="slidenum">
              <a:rPr lang="en-US" smtClean="0">
                <a:solidFill>
                  <a:srgbClr val="FFFFFF"/>
                </a:solidFill>
              </a:rPr>
              <a:pPr/>
              <a:t>13</a:t>
            </a:fld>
            <a:endParaRPr lang="en-US" sz="1400" dirty="0">
              <a:solidFill>
                <a:srgbClr val="FFFFFF"/>
              </a:solidFill>
              <a:latin typeface="Times" pitchFamily="-128" charset="0"/>
            </a:endParaRPr>
          </a:p>
        </p:txBody>
      </p:sp>
    </p:spTree>
    <p:extLst>
      <p:ext uri="{BB962C8B-B14F-4D97-AF65-F5344CB8AC3E}">
        <p14:creationId xmlns:p14="http://schemas.microsoft.com/office/powerpoint/2010/main" val="147210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pc="0" dirty="0" smtClean="0"/>
              <a:t>Partnerships</a:t>
            </a:r>
            <a:r>
              <a:rPr lang="en-US" sz="2400" spc="0" dirty="0" smtClean="0"/>
              <a:t> (cont’d)</a:t>
            </a:r>
            <a:endParaRPr lang="en-US" spc="0" dirty="0"/>
          </a:p>
        </p:txBody>
      </p:sp>
      <p:sp>
        <p:nvSpPr>
          <p:cNvPr id="5" name="Content Placeholder 4"/>
          <p:cNvSpPr>
            <a:spLocks noGrp="1"/>
          </p:cNvSpPr>
          <p:nvPr>
            <p:ph idx="1"/>
          </p:nvPr>
        </p:nvSpPr>
        <p:spPr>
          <a:xfrm>
            <a:off x="1410026" y="1566001"/>
            <a:ext cx="6335480" cy="5049952"/>
          </a:xfrm>
        </p:spPr>
        <p:txBody>
          <a:bodyPr>
            <a:noAutofit/>
          </a:bodyPr>
          <a:lstStyle/>
          <a:p>
            <a:pPr>
              <a:lnSpc>
                <a:spcPct val="100000"/>
              </a:lnSpc>
              <a:spcBef>
                <a:spcPts val="0"/>
              </a:spcBef>
              <a:spcAft>
                <a:spcPts val="600"/>
              </a:spcAft>
            </a:pPr>
            <a:r>
              <a:rPr lang="en-US" sz="2400" dirty="0"/>
              <a:t>Research and Development Collaboration</a:t>
            </a:r>
          </a:p>
          <a:p>
            <a:pPr lvl="1">
              <a:lnSpc>
                <a:spcPct val="100000"/>
              </a:lnSpc>
              <a:spcBef>
                <a:spcPts val="0"/>
              </a:spcBef>
              <a:spcAft>
                <a:spcPts val="600"/>
              </a:spcAft>
            </a:pPr>
            <a:r>
              <a:rPr lang="en-US" sz="2000" dirty="0"/>
              <a:t>Texas Tech University - </a:t>
            </a:r>
            <a:r>
              <a:rPr lang="en-US" dirty="0"/>
              <a:t>NNSA has a Memorandum of Understanding (MOU) with the Texas Tech University (TTU). Throughout the wind farm life, the TTU may propose, through its relationship with NNSA, to use the Pantex wind farm for TTU research sponsored activities with its collaborators.  Potential activities include:</a:t>
            </a:r>
          </a:p>
          <a:p>
            <a:pPr lvl="3">
              <a:lnSpc>
                <a:spcPct val="100000"/>
              </a:lnSpc>
              <a:spcBef>
                <a:spcPts val="0"/>
              </a:spcBef>
              <a:spcAft>
                <a:spcPts val="600"/>
              </a:spcAft>
            </a:pPr>
            <a:r>
              <a:rPr lang="en-US" dirty="0"/>
              <a:t>Data Collection and Analysis – All raw data collected as part of the manufacture/developers data collection systems associated to the wind farm will be made available to the </a:t>
            </a:r>
            <a:r>
              <a:rPr lang="en-US" dirty="0" smtClean="0"/>
              <a:t>TTU</a:t>
            </a:r>
            <a:endParaRPr lang="en-US" dirty="0"/>
          </a:p>
          <a:p>
            <a:pPr lvl="3">
              <a:lnSpc>
                <a:spcPct val="100000"/>
              </a:lnSpc>
              <a:spcBef>
                <a:spcPts val="0"/>
              </a:spcBef>
              <a:spcAft>
                <a:spcPts val="600"/>
              </a:spcAft>
            </a:pPr>
            <a:r>
              <a:rPr lang="en-US" dirty="0"/>
              <a:t>Optimization Research and New Technology Development - Perform various operational test and performance evaluations to investigate improving system </a:t>
            </a:r>
            <a:r>
              <a:rPr lang="en-US" dirty="0" smtClean="0"/>
              <a:t>production </a:t>
            </a:r>
            <a:endParaRPr lang="en-US" dirty="0"/>
          </a:p>
          <a:p>
            <a:pPr lvl="3">
              <a:lnSpc>
                <a:spcPct val="100000"/>
              </a:lnSpc>
              <a:spcBef>
                <a:spcPts val="0"/>
              </a:spcBef>
              <a:spcAft>
                <a:spcPts val="600"/>
              </a:spcAft>
            </a:pPr>
            <a:r>
              <a:rPr lang="en-US" dirty="0"/>
              <a:t>Critical Skills – Collaboration with TTU to expand a range of talent that aligns with the Pantex mission, science, engineering, high explosives, </a:t>
            </a:r>
            <a:r>
              <a:rPr lang="en-US" dirty="0" smtClean="0"/>
              <a:t>etc</a:t>
            </a:r>
            <a:r>
              <a:rPr lang="en-US" dirty="0"/>
              <a:t>.</a:t>
            </a:r>
            <a:endParaRPr lang="en-US" sz="2000" dirty="0"/>
          </a:p>
          <a:p>
            <a:pPr marL="0" indent="0">
              <a:buNone/>
            </a:pPr>
            <a:endParaRPr lang="en-US" sz="24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4202" y="1518491"/>
            <a:ext cx="3487737" cy="470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3"/>
          <p:cNvSpPr txBox="1">
            <a:spLocks/>
          </p:cNvSpPr>
          <p:nvPr/>
        </p:nvSpPr>
        <p:spPr>
          <a:xfrm>
            <a:off x="-48184" y="6438745"/>
            <a:ext cx="514350" cy="2857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C57287-83B3-4030-98F6-06F89C7CE6B9}" type="slidenum">
              <a:rPr lang="en-US" smtClean="0">
                <a:solidFill>
                  <a:srgbClr val="FFFFFF"/>
                </a:solidFill>
              </a:rPr>
              <a:pPr/>
              <a:t>14</a:t>
            </a:fld>
            <a:endParaRPr lang="en-US" sz="1400" dirty="0">
              <a:solidFill>
                <a:srgbClr val="FFFFFF"/>
              </a:solidFill>
              <a:latin typeface="Times" pitchFamily="-128" charset="0"/>
            </a:endParaRPr>
          </a:p>
        </p:txBody>
      </p:sp>
    </p:spTree>
    <p:extLst>
      <p:ext uri="{BB962C8B-B14F-4D97-AF65-F5344CB8AC3E}">
        <p14:creationId xmlns:p14="http://schemas.microsoft.com/office/powerpoint/2010/main" val="18598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2808" y="-252553"/>
            <a:ext cx="9371949" cy="1183566"/>
          </a:xfrm>
        </p:spPr>
        <p:txBody>
          <a:bodyPr/>
          <a:lstStyle/>
          <a:p>
            <a:r>
              <a:rPr lang="en-US" dirty="0" smtClean="0"/>
              <a:t>For More Information, Contact:</a:t>
            </a:r>
            <a:endParaRPr lang="en-US" dirty="0"/>
          </a:p>
        </p:txBody>
      </p:sp>
      <p:sp>
        <p:nvSpPr>
          <p:cNvPr id="5" name="Content Placeholder 4"/>
          <p:cNvSpPr>
            <a:spLocks noGrp="1"/>
          </p:cNvSpPr>
          <p:nvPr>
            <p:ph idx="1"/>
          </p:nvPr>
        </p:nvSpPr>
        <p:spPr>
          <a:xfrm>
            <a:off x="852807" y="1037361"/>
            <a:ext cx="9371948" cy="5677764"/>
          </a:xfrm>
        </p:spPr>
        <p:txBody>
          <a:bodyPr>
            <a:normAutofit lnSpcReduction="10000"/>
          </a:bodyPr>
          <a:lstStyle/>
          <a:p>
            <a:pPr marL="0" indent="0">
              <a:lnSpc>
                <a:spcPct val="100000"/>
              </a:lnSpc>
              <a:spcBef>
                <a:spcPts val="0"/>
              </a:spcBef>
              <a:buNone/>
            </a:pPr>
            <a:r>
              <a:rPr lang="en-US" sz="2000" i="1" dirty="0" smtClean="0"/>
              <a:t>For inquiries about the wind energy project at the </a:t>
            </a:r>
            <a:r>
              <a:rPr lang="en-US" sz="2000" i="1" dirty="0"/>
              <a:t>NNSA Pantex </a:t>
            </a:r>
            <a:r>
              <a:rPr lang="en-US" sz="2000" i="1" dirty="0" smtClean="0"/>
              <a:t>Plant:</a:t>
            </a:r>
          </a:p>
          <a:p>
            <a:pPr marL="0" indent="0">
              <a:lnSpc>
                <a:spcPct val="100000"/>
              </a:lnSpc>
              <a:spcBef>
                <a:spcPts val="0"/>
              </a:spcBef>
              <a:buNone/>
            </a:pPr>
            <a:r>
              <a:rPr lang="en-US" sz="2000" b="1" dirty="0" smtClean="0"/>
              <a:t>Kevin Long</a:t>
            </a:r>
          </a:p>
          <a:p>
            <a:pPr marL="0" indent="0">
              <a:lnSpc>
                <a:spcPct val="100000"/>
              </a:lnSpc>
              <a:spcBef>
                <a:spcPts val="0"/>
              </a:spcBef>
              <a:buNone/>
            </a:pPr>
            <a:r>
              <a:rPr lang="en-US" sz="2000" dirty="0" smtClean="0"/>
              <a:t>Consolidated </a:t>
            </a:r>
            <a:r>
              <a:rPr lang="en-US" sz="2000" dirty="0"/>
              <a:t>Nuclear Security, LLC</a:t>
            </a:r>
          </a:p>
          <a:p>
            <a:pPr marL="0" indent="0">
              <a:lnSpc>
                <a:spcPct val="100000"/>
              </a:lnSpc>
              <a:spcBef>
                <a:spcPts val="0"/>
              </a:spcBef>
              <a:buNone/>
            </a:pPr>
            <a:r>
              <a:rPr lang="en-US" sz="2000" dirty="0"/>
              <a:t>NNSA Pantex </a:t>
            </a:r>
            <a:r>
              <a:rPr lang="en-US" sz="2000" dirty="0" smtClean="0"/>
              <a:t>Plant</a:t>
            </a:r>
            <a:r>
              <a:rPr lang="en-US" sz="2000" dirty="0"/>
              <a:t>, Amarillo, </a:t>
            </a:r>
            <a:r>
              <a:rPr lang="en-US" sz="2000" dirty="0" smtClean="0"/>
              <a:t>Texas</a:t>
            </a:r>
          </a:p>
          <a:p>
            <a:pPr marL="0" indent="0">
              <a:lnSpc>
                <a:spcPct val="100000"/>
              </a:lnSpc>
              <a:spcBef>
                <a:spcPts val="0"/>
              </a:spcBef>
              <a:buNone/>
            </a:pPr>
            <a:r>
              <a:rPr lang="en-US" sz="2000" dirty="0"/>
              <a:t>(806) </a:t>
            </a:r>
            <a:r>
              <a:rPr lang="en-US" sz="2000" dirty="0" smtClean="0"/>
              <a:t>477-3308</a:t>
            </a:r>
          </a:p>
          <a:p>
            <a:pPr marL="0" indent="0">
              <a:lnSpc>
                <a:spcPct val="100000"/>
              </a:lnSpc>
              <a:spcBef>
                <a:spcPts val="0"/>
              </a:spcBef>
              <a:buNone/>
            </a:pPr>
            <a:r>
              <a:rPr lang="en-US" sz="2000" dirty="0" smtClean="0">
                <a:hlinkClick r:id="rId3"/>
              </a:rPr>
              <a:t>klong@pantex.com</a:t>
            </a:r>
            <a:endParaRPr lang="en-US" sz="2000" dirty="0" smtClean="0"/>
          </a:p>
          <a:p>
            <a:pPr marL="0" indent="0">
              <a:lnSpc>
                <a:spcPct val="100000"/>
              </a:lnSpc>
              <a:spcBef>
                <a:spcPts val="0"/>
              </a:spcBef>
              <a:buNone/>
            </a:pPr>
            <a:endParaRPr lang="en-US" sz="2000" i="1" dirty="0" smtClean="0"/>
          </a:p>
          <a:p>
            <a:pPr marL="0" indent="0">
              <a:lnSpc>
                <a:spcPct val="100000"/>
              </a:lnSpc>
              <a:spcBef>
                <a:spcPts val="0"/>
              </a:spcBef>
              <a:buNone/>
            </a:pPr>
            <a:r>
              <a:rPr lang="en-US" sz="2000" i="1" dirty="0" smtClean="0"/>
              <a:t>For </a:t>
            </a:r>
            <a:r>
              <a:rPr lang="en-US" sz="2000" i="1" dirty="0"/>
              <a:t>inquiries about the DOE/NNSA Pantex Plant Superfund site:</a:t>
            </a:r>
          </a:p>
          <a:p>
            <a:pPr marL="0" indent="0">
              <a:lnSpc>
                <a:spcPct val="100000"/>
              </a:lnSpc>
              <a:spcBef>
                <a:spcPts val="0"/>
              </a:spcBef>
              <a:buNone/>
            </a:pPr>
            <a:endParaRPr lang="en-US" sz="2000" dirty="0" smtClean="0"/>
          </a:p>
          <a:p>
            <a:pPr marL="0" indent="0">
              <a:lnSpc>
                <a:spcPct val="100000"/>
              </a:lnSpc>
              <a:spcBef>
                <a:spcPts val="0"/>
              </a:spcBef>
              <a:buNone/>
            </a:pPr>
            <a:endParaRPr lang="en-US" sz="2000" dirty="0"/>
          </a:p>
          <a:p>
            <a:pPr marL="0" indent="0">
              <a:lnSpc>
                <a:spcPct val="100000"/>
              </a:lnSpc>
              <a:spcBef>
                <a:spcPts val="0"/>
              </a:spcBef>
              <a:buNone/>
            </a:pPr>
            <a:endParaRPr lang="en-US" sz="2000" dirty="0" smtClean="0"/>
          </a:p>
          <a:p>
            <a:pPr marL="0" indent="0">
              <a:lnSpc>
                <a:spcPct val="100000"/>
              </a:lnSpc>
              <a:spcBef>
                <a:spcPts val="0"/>
              </a:spcBef>
              <a:buNone/>
            </a:pPr>
            <a:endParaRPr lang="en-US" sz="2000" dirty="0"/>
          </a:p>
          <a:p>
            <a:pPr marL="0" indent="0">
              <a:lnSpc>
                <a:spcPct val="100000"/>
              </a:lnSpc>
              <a:spcBef>
                <a:spcPts val="0"/>
              </a:spcBef>
              <a:buNone/>
            </a:pPr>
            <a:endParaRPr lang="en-US" sz="2000" dirty="0" smtClean="0"/>
          </a:p>
          <a:p>
            <a:pPr marL="0" indent="0">
              <a:lnSpc>
                <a:spcPct val="100000"/>
              </a:lnSpc>
              <a:spcBef>
                <a:spcPts val="0"/>
              </a:spcBef>
              <a:buNone/>
            </a:pPr>
            <a:endParaRPr lang="en-US" sz="2000" dirty="0"/>
          </a:p>
          <a:p>
            <a:pPr marL="0" indent="0">
              <a:lnSpc>
                <a:spcPct val="100000"/>
              </a:lnSpc>
              <a:spcBef>
                <a:spcPts val="0"/>
              </a:spcBef>
              <a:buNone/>
            </a:pPr>
            <a:endParaRPr lang="en-US" sz="2000" i="1" dirty="0" smtClean="0"/>
          </a:p>
          <a:p>
            <a:pPr marL="0" indent="0">
              <a:lnSpc>
                <a:spcPct val="100000"/>
              </a:lnSpc>
              <a:spcBef>
                <a:spcPts val="0"/>
              </a:spcBef>
              <a:buNone/>
            </a:pPr>
            <a:r>
              <a:rPr lang="en-US" sz="2000" i="1" dirty="0" smtClean="0"/>
              <a:t>For inquiries about the EPA Region 6 </a:t>
            </a:r>
            <a:r>
              <a:rPr lang="en-US" sz="2000" i="1" dirty="0" err="1" smtClean="0"/>
              <a:t>Greenovations</a:t>
            </a:r>
            <a:r>
              <a:rPr lang="en-US" sz="2000" i="1" dirty="0" smtClean="0"/>
              <a:t> Award:</a:t>
            </a:r>
          </a:p>
          <a:p>
            <a:pPr marL="0" indent="0">
              <a:lnSpc>
                <a:spcPct val="100000"/>
              </a:lnSpc>
              <a:spcBef>
                <a:spcPts val="0"/>
              </a:spcBef>
              <a:buNone/>
            </a:pPr>
            <a:r>
              <a:rPr lang="en-US" sz="2000" b="1" dirty="0" smtClean="0"/>
              <a:t>Casey Luckett Snyder</a:t>
            </a:r>
          </a:p>
          <a:p>
            <a:pPr marL="0" indent="0">
              <a:lnSpc>
                <a:spcPct val="100000"/>
              </a:lnSpc>
              <a:spcBef>
                <a:spcPts val="0"/>
              </a:spcBef>
              <a:buNone/>
            </a:pPr>
            <a:r>
              <a:rPr lang="en-US" sz="2000" dirty="0" smtClean="0"/>
              <a:t>EPA Region 6</a:t>
            </a:r>
          </a:p>
          <a:p>
            <a:pPr marL="0" indent="0">
              <a:lnSpc>
                <a:spcPct val="100000"/>
              </a:lnSpc>
              <a:spcBef>
                <a:spcPts val="0"/>
              </a:spcBef>
              <a:buNone/>
            </a:pPr>
            <a:r>
              <a:rPr lang="en-US" sz="2000" dirty="0" smtClean="0"/>
              <a:t>(214) 665-7393</a:t>
            </a:r>
            <a:r>
              <a:rPr lang="en-US" sz="2000" dirty="0"/>
              <a:t> </a:t>
            </a:r>
            <a:endParaRPr lang="en-US" sz="2000" dirty="0" smtClean="0"/>
          </a:p>
          <a:p>
            <a:pPr marL="0" indent="0">
              <a:lnSpc>
                <a:spcPct val="100000"/>
              </a:lnSpc>
              <a:spcBef>
                <a:spcPts val="0"/>
              </a:spcBef>
              <a:buNone/>
            </a:pPr>
            <a:r>
              <a:rPr lang="en-US" sz="2000" dirty="0" smtClean="0">
                <a:hlinkClick r:id="rId4"/>
              </a:rPr>
              <a:t>luckett.casey@epa.gov</a:t>
            </a:r>
            <a:r>
              <a:rPr lang="en-US" sz="2000" dirty="0"/>
              <a:t> </a:t>
            </a:r>
            <a:endParaRPr lang="en-US" sz="2000" dirty="0" smtClean="0"/>
          </a:p>
          <a:p>
            <a:pPr marL="0" indent="0">
              <a:lnSpc>
                <a:spcPct val="100000"/>
              </a:lnSpc>
              <a:spcBef>
                <a:spcPts val="0"/>
              </a:spcBef>
              <a:buNone/>
            </a:pPr>
            <a:endParaRPr lang="en-US" sz="2000" dirty="0" smtClean="0"/>
          </a:p>
          <a:p>
            <a:pPr marL="0" indent="0">
              <a:lnSpc>
                <a:spcPct val="100000"/>
              </a:lnSpc>
              <a:spcBef>
                <a:spcPts val="0"/>
              </a:spcBef>
              <a:buNone/>
            </a:pPr>
            <a:endParaRPr lang="en-US" sz="2000" dirty="0" smtClean="0"/>
          </a:p>
          <a:p>
            <a:pPr marL="0" indent="0">
              <a:lnSpc>
                <a:spcPct val="100000"/>
              </a:lnSpc>
              <a:spcBef>
                <a:spcPts val="0"/>
              </a:spcBef>
              <a:buNone/>
            </a:pPr>
            <a:endParaRPr lang="en-US" sz="2000" dirty="0"/>
          </a:p>
        </p:txBody>
      </p:sp>
      <p:sp>
        <p:nvSpPr>
          <p:cNvPr id="6" name="Content Placeholder 4"/>
          <p:cNvSpPr txBox="1">
            <a:spLocks/>
          </p:cNvSpPr>
          <p:nvPr/>
        </p:nvSpPr>
        <p:spPr>
          <a:xfrm>
            <a:off x="852807" y="3201104"/>
            <a:ext cx="9371948" cy="1842380"/>
          </a:xfrm>
          <a:prstGeom prst="rect">
            <a:avLst/>
          </a:prstGeom>
        </p:spPr>
        <p:txBody>
          <a:bodyPr vert="horz" lIns="91440" tIns="45720" rIns="91440" bIns="45720" numCol="2" rtlCol="0">
            <a:noAutofit/>
          </a:bodyPr>
          <a:lstStyle>
            <a:lvl1pPr marL="210296" indent="-210296" algn="l" defTabSz="914332" rtl="0" eaLnBrk="1" latinLnBrk="0" hangingPunct="1">
              <a:lnSpc>
                <a:spcPct val="90000"/>
              </a:lnSpc>
              <a:spcBef>
                <a:spcPts val="11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438880" indent="-155436" algn="l" defTabSz="914332" rtl="0" eaLnBrk="1" latinLnBrk="0" hangingPunct="1">
              <a:lnSpc>
                <a:spcPct val="90000"/>
              </a:lnSpc>
              <a:spcBef>
                <a:spcPts val="4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676606"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905188"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133772"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362355"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0936"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520"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103"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000" b="1" dirty="0" smtClean="0"/>
              <a:t>Camille Hueni</a:t>
            </a:r>
          </a:p>
          <a:p>
            <a:pPr marL="0" indent="0">
              <a:lnSpc>
                <a:spcPct val="100000"/>
              </a:lnSpc>
              <a:spcBef>
                <a:spcPts val="0"/>
              </a:spcBef>
              <a:buFont typeface="Arial" panose="020B0604020202020204" pitchFamily="34" charset="0"/>
              <a:buNone/>
            </a:pPr>
            <a:r>
              <a:rPr lang="en-US" sz="2000" dirty="0" smtClean="0"/>
              <a:t>EPA Region 6</a:t>
            </a:r>
          </a:p>
          <a:p>
            <a:pPr marL="0" indent="0">
              <a:lnSpc>
                <a:spcPct val="100000"/>
              </a:lnSpc>
              <a:spcBef>
                <a:spcPts val="0"/>
              </a:spcBef>
              <a:buFont typeface="Arial" panose="020B0604020202020204" pitchFamily="34" charset="0"/>
              <a:buNone/>
            </a:pPr>
            <a:r>
              <a:rPr lang="en-US" sz="2000" dirty="0" smtClean="0"/>
              <a:t>(214) 665-2231  </a:t>
            </a:r>
          </a:p>
          <a:p>
            <a:pPr marL="0" indent="0">
              <a:lnSpc>
                <a:spcPct val="100000"/>
              </a:lnSpc>
              <a:spcBef>
                <a:spcPts val="0"/>
              </a:spcBef>
              <a:buFont typeface="Arial" panose="020B0604020202020204" pitchFamily="34" charset="0"/>
              <a:buNone/>
            </a:pPr>
            <a:r>
              <a:rPr lang="en-US" sz="2000" dirty="0" smtClean="0">
                <a:hlinkClick r:id="rId5"/>
              </a:rPr>
              <a:t>hueni.camille@epa.gov</a:t>
            </a:r>
            <a:r>
              <a:rPr lang="en-US" sz="2000" dirty="0" smtClean="0"/>
              <a:t>  </a:t>
            </a:r>
          </a:p>
          <a:p>
            <a:pPr marL="0" indent="0">
              <a:lnSpc>
                <a:spcPct val="100000"/>
              </a:lnSpc>
              <a:spcBef>
                <a:spcPts val="0"/>
              </a:spcBef>
              <a:buFont typeface="Arial" panose="020B0604020202020204" pitchFamily="34" charset="0"/>
              <a:buNone/>
            </a:pPr>
            <a:endParaRPr lang="en-US" sz="2000" dirty="0" smtClean="0"/>
          </a:p>
          <a:p>
            <a:pPr marL="0" indent="0">
              <a:lnSpc>
                <a:spcPct val="100000"/>
              </a:lnSpc>
              <a:spcBef>
                <a:spcPts val="0"/>
              </a:spcBef>
              <a:buFont typeface="Arial" panose="020B0604020202020204" pitchFamily="34" charset="0"/>
              <a:buNone/>
            </a:pPr>
            <a:endParaRPr lang="en-US" sz="2000" dirty="0" smtClean="0"/>
          </a:p>
          <a:p>
            <a:pPr marL="0" indent="0">
              <a:lnSpc>
                <a:spcPct val="100000"/>
              </a:lnSpc>
              <a:spcBef>
                <a:spcPts val="0"/>
              </a:spcBef>
              <a:buFont typeface="Arial" panose="020B0604020202020204" pitchFamily="34" charset="0"/>
              <a:buNone/>
            </a:pPr>
            <a:endParaRPr lang="en-US" sz="2000" dirty="0" smtClean="0"/>
          </a:p>
          <a:p>
            <a:pPr marL="0" indent="0">
              <a:lnSpc>
                <a:spcPct val="100000"/>
              </a:lnSpc>
              <a:spcBef>
                <a:spcPts val="0"/>
              </a:spcBef>
              <a:buFont typeface="Arial" panose="020B0604020202020204" pitchFamily="34" charset="0"/>
              <a:buNone/>
            </a:pPr>
            <a:endParaRPr lang="en-US" sz="2000" dirty="0" smtClean="0"/>
          </a:p>
          <a:p>
            <a:pPr marL="0" indent="0">
              <a:lnSpc>
                <a:spcPct val="100000"/>
              </a:lnSpc>
              <a:spcBef>
                <a:spcPts val="0"/>
              </a:spcBef>
              <a:buFont typeface="Arial" panose="020B0604020202020204" pitchFamily="34" charset="0"/>
              <a:buNone/>
            </a:pPr>
            <a:endParaRPr lang="en-US" sz="2000" dirty="0" smtClean="0"/>
          </a:p>
          <a:p>
            <a:pPr marL="0" indent="0">
              <a:lnSpc>
                <a:spcPct val="100000"/>
              </a:lnSpc>
              <a:spcBef>
                <a:spcPts val="0"/>
              </a:spcBef>
              <a:buFont typeface="Arial" panose="020B0604020202020204" pitchFamily="34" charset="0"/>
              <a:buNone/>
            </a:pPr>
            <a:r>
              <a:rPr lang="en-US" sz="2000" b="1" dirty="0" smtClean="0"/>
              <a:t>Tony Biggs</a:t>
            </a:r>
          </a:p>
          <a:p>
            <a:pPr marL="0" indent="0">
              <a:lnSpc>
                <a:spcPct val="100000"/>
              </a:lnSpc>
              <a:spcBef>
                <a:spcPts val="0"/>
              </a:spcBef>
              <a:buFont typeface="Arial" panose="020B0604020202020204" pitchFamily="34" charset="0"/>
              <a:buNone/>
            </a:pPr>
            <a:r>
              <a:rPr lang="en-US" sz="2000" dirty="0" smtClean="0"/>
              <a:t>Consolidated Nuclear Security, LLC</a:t>
            </a:r>
          </a:p>
          <a:p>
            <a:pPr marL="0" indent="0">
              <a:lnSpc>
                <a:spcPct val="100000"/>
              </a:lnSpc>
              <a:spcBef>
                <a:spcPts val="0"/>
              </a:spcBef>
              <a:buFont typeface="Arial" panose="020B0604020202020204" pitchFamily="34" charset="0"/>
              <a:buNone/>
            </a:pPr>
            <a:r>
              <a:rPr lang="en-US" sz="2000" dirty="0" smtClean="0"/>
              <a:t>NNSA Pantex Plant, Amarillo, Texas</a:t>
            </a:r>
          </a:p>
          <a:p>
            <a:pPr marL="0" indent="0">
              <a:lnSpc>
                <a:spcPct val="100000"/>
              </a:lnSpc>
              <a:spcBef>
                <a:spcPts val="0"/>
              </a:spcBef>
              <a:buFont typeface="Arial" panose="020B0604020202020204" pitchFamily="34" charset="0"/>
              <a:buNone/>
            </a:pPr>
            <a:r>
              <a:rPr lang="en-US" sz="2000" dirty="0" smtClean="0"/>
              <a:t>(806) 477-3203  </a:t>
            </a:r>
          </a:p>
          <a:p>
            <a:pPr marL="0" indent="0">
              <a:lnSpc>
                <a:spcPct val="100000"/>
              </a:lnSpc>
              <a:spcBef>
                <a:spcPts val="0"/>
              </a:spcBef>
              <a:buFont typeface="Arial" panose="020B0604020202020204" pitchFamily="34" charset="0"/>
              <a:buNone/>
            </a:pPr>
            <a:r>
              <a:rPr lang="en-US" sz="2000" dirty="0" smtClean="0">
                <a:hlinkClick r:id="rId6"/>
              </a:rPr>
              <a:t>tony.biggs@cns.doe.gov</a:t>
            </a:r>
            <a:r>
              <a:rPr lang="en-US" sz="2000" dirty="0" smtClean="0"/>
              <a:t> </a:t>
            </a:r>
          </a:p>
          <a:p>
            <a:pPr marL="0" indent="0">
              <a:lnSpc>
                <a:spcPct val="100000"/>
              </a:lnSpc>
              <a:spcBef>
                <a:spcPts val="0"/>
              </a:spcBef>
              <a:buFont typeface="Arial" panose="020B0604020202020204" pitchFamily="34" charset="0"/>
              <a:buNone/>
            </a:pPr>
            <a:endParaRPr lang="en-US" sz="2000" dirty="0" smtClean="0"/>
          </a:p>
          <a:p>
            <a:pPr marL="0" indent="0">
              <a:lnSpc>
                <a:spcPct val="100000"/>
              </a:lnSpc>
              <a:spcBef>
                <a:spcPts val="0"/>
              </a:spcBef>
              <a:buFont typeface="Arial" panose="020B0604020202020204" pitchFamily="34" charset="0"/>
              <a:buNone/>
            </a:pPr>
            <a:endParaRPr lang="en-US" sz="2000" dirty="0" smtClean="0"/>
          </a:p>
          <a:p>
            <a:pPr marL="0" indent="0">
              <a:lnSpc>
                <a:spcPct val="100000"/>
              </a:lnSpc>
              <a:spcBef>
                <a:spcPts val="0"/>
              </a:spcBef>
              <a:buFont typeface="Arial" panose="020B0604020202020204" pitchFamily="34" charset="0"/>
              <a:buNone/>
            </a:pPr>
            <a:endParaRPr lang="en-US" sz="2000" dirty="0" smtClean="0"/>
          </a:p>
          <a:p>
            <a:pPr marL="0" indent="0">
              <a:lnSpc>
                <a:spcPct val="100000"/>
              </a:lnSpc>
              <a:spcBef>
                <a:spcPts val="0"/>
              </a:spcBef>
              <a:buFont typeface="Arial" panose="020B0604020202020204" pitchFamily="34" charset="0"/>
              <a:buNone/>
            </a:pPr>
            <a:endParaRPr lang="en-US" sz="2000" dirty="0"/>
          </a:p>
        </p:txBody>
      </p:sp>
      <p:sp>
        <p:nvSpPr>
          <p:cNvPr id="7" name="Slide Number Placeholder 3"/>
          <p:cNvSpPr txBox="1">
            <a:spLocks/>
          </p:cNvSpPr>
          <p:nvPr/>
        </p:nvSpPr>
        <p:spPr>
          <a:xfrm>
            <a:off x="-55900" y="6423755"/>
            <a:ext cx="514350" cy="2857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FFFFFF"/>
                </a:solidFill>
              </a:rPr>
              <a:t>15</a:t>
            </a:r>
          </a:p>
          <a:p>
            <a:endParaRPr lang="en-US" sz="1400" dirty="0">
              <a:solidFill>
                <a:srgbClr val="FFFFFF"/>
              </a:solidFill>
              <a:latin typeface="Times" pitchFamily="-128" charset="0"/>
            </a:endParaRPr>
          </a:p>
        </p:txBody>
      </p:sp>
    </p:spTree>
    <p:extLst>
      <p:ext uri="{BB962C8B-B14F-4D97-AF65-F5344CB8AC3E}">
        <p14:creationId xmlns:p14="http://schemas.microsoft.com/office/powerpoint/2010/main" val="160768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DOE/NNSA Pantex Plant Superfund </a:t>
            </a:r>
            <a:r>
              <a:rPr lang="en-US" sz="3600" dirty="0" smtClean="0"/>
              <a:t>Site</a:t>
            </a:r>
            <a:endParaRPr lang="en-US" spc="0" dirty="0">
              <a:latin typeface="Arial Rounded MT Bold" panose="020F0704030504030204" pitchFamily="34" charset="0"/>
            </a:endParaRPr>
          </a:p>
        </p:txBody>
      </p:sp>
      <p:sp>
        <p:nvSpPr>
          <p:cNvPr id="3" name="Content Placeholder 2"/>
          <p:cNvSpPr>
            <a:spLocks noGrp="1"/>
          </p:cNvSpPr>
          <p:nvPr>
            <p:ph idx="1"/>
          </p:nvPr>
        </p:nvSpPr>
        <p:spPr/>
        <p:txBody>
          <a:bodyPr/>
          <a:lstStyle/>
          <a:p>
            <a:r>
              <a:rPr lang="en-US" dirty="0" smtClean="0"/>
              <a:t>Active National Nuclear Security Administration Site, 17 miles northeast of Amarillo, TX; </a:t>
            </a:r>
          </a:p>
          <a:p>
            <a:r>
              <a:rPr lang="en-US" dirty="0" smtClean="0"/>
              <a:t>Listed </a:t>
            </a:r>
            <a:r>
              <a:rPr lang="en-US" dirty="0"/>
              <a:t>on the National Priorities List in 1994; </a:t>
            </a:r>
            <a:endParaRPr lang="en-US" dirty="0" smtClean="0"/>
          </a:p>
          <a:p>
            <a:r>
              <a:rPr lang="en-US" dirty="0"/>
              <a:t>Sitewide ROD signed in 2008; </a:t>
            </a:r>
          </a:p>
          <a:p>
            <a:r>
              <a:rPr lang="en-US" dirty="0"/>
              <a:t>Construction Completion achieved in 2009; </a:t>
            </a:r>
          </a:p>
          <a:p>
            <a:r>
              <a:rPr lang="en-US" dirty="0"/>
              <a:t>Ongoing remedial actions target restoration of the Perched Aquifer to protect the underlying </a:t>
            </a:r>
            <a:r>
              <a:rPr lang="en-US" dirty="0" smtClean="0"/>
              <a:t>Ogallala;</a:t>
            </a:r>
            <a:endParaRPr lang="en-US" dirty="0"/>
          </a:p>
          <a:p>
            <a:r>
              <a:rPr lang="en-US" dirty="0" smtClean="0"/>
              <a:t>The Pantex Renewable Energy Project (PREP) and completion of the Superfund remedial action phase proceeded on parallel, but independent tracks.</a:t>
            </a:r>
            <a:endParaRPr lang="en-US" dirty="0"/>
          </a:p>
          <a:p>
            <a:endParaRPr lang="en-US" dirty="0" smtClean="0"/>
          </a:p>
        </p:txBody>
      </p:sp>
      <p:sp>
        <p:nvSpPr>
          <p:cNvPr id="4" name="Slide Number Placeholder 3"/>
          <p:cNvSpPr txBox="1">
            <a:spLocks/>
          </p:cNvSpPr>
          <p:nvPr/>
        </p:nvSpPr>
        <p:spPr>
          <a:xfrm>
            <a:off x="-9526" y="6423755"/>
            <a:ext cx="514350" cy="2857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FFFFFF"/>
                </a:solidFill>
              </a:rPr>
              <a:t>2</a:t>
            </a:r>
            <a:endParaRPr lang="en-US" sz="1400" dirty="0">
              <a:solidFill>
                <a:srgbClr val="FFFFFF"/>
              </a:solidFill>
              <a:latin typeface="Times" pitchFamily="-128" charset="0"/>
            </a:endParaRPr>
          </a:p>
        </p:txBody>
      </p:sp>
    </p:spTree>
    <p:extLst>
      <p:ext uri="{BB962C8B-B14F-4D97-AF65-F5344CB8AC3E}">
        <p14:creationId xmlns:p14="http://schemas.microsoft.com/office/powerpoint/2010/main" val="361776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993693" y="73237"/>
            <a:ext cx="8698344" cy="6724758"/>
          </a:xfrm>
          <a:prstGeom prst="rect">
            <a:avLst/>
          </a:prstGeom>
        </p:spPr>
      </p:pic>
      <p:sp>
        <p:nvSpPr>
          <p:cNvPr id="5" name="Slide Number Placeholder 3"/>
          <p:cNvSpPr txBox="1">
            <a:spLocks/>
          </p:cNvSpPr>
          <p:nvPr/>
        </p:nvSpPr>
        <p:spPr>
          <a:xfrm>
            <a:off x="-13036" y="6423755"/>
            <a:ext cx="514350" cy="2857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FFFFFF"/>
                </a:solidFill>
              </a:rPr>
              <a:t>3</a:t>
            </a:r>
            <a:endParaRPr lang="en-US" sz="1400" dirty="0">
              <a:solidFill>
                <a:srgbClr val="FFFFFF"/>
              </a:solidFill>
              <a:latin typeface="Times" pitchFamily="-128" charset="0"/>
            </a:endParaRPr>
          </a:p>
        </p:txBody>
      </p:sp>
    </p:spTree>
    <p:extLst>
      <p:ext uri="{BB962C8B-B14F-4D97-AF65-F5344CB8AC3E}">
        <p14:creationId xmlns:p14="http://schemas.microsoft.com/office/powerpoint/2010/main" val="390371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Energy</a:t>
            </a:r>
            <a:endParaRPr lang="en-US" dirty="0"/>
          </a:p>
        </p:txBody>
      </p:sp>
      <p:sp>
        <p:nvSpPr>
          <p:cNvPr id="3" name="Text Placeholder 2"/>
          <p:cNvSpPr>
            <a:spLocks noGrp="1"/>
          </p:cNvSpPr>
          <p:nvPr>
            <p:ph type="body" idx="1"/>
          </p:nvPr>
        </p:nvSpPr>
        <p:spPr>
          <a:xfrm>
            <a:off x="1751777" y="4661809"/>
            <a:ext cx="6949440" cy="1174215"/>
          </a:xfrm>
        </p:spPr>
        <p:txBody>
          <a:bodyPr>
            <a:normAutofit fontScale="92500"/>
          </a:bodyPr>
          <a:lstStyle/>
          <a:p>
            <a:r>
              <a:rPr lang="en-US" dirty="0" smtClean="0"/>
              <a:t>Kevin Long, Facilities &amp; Infrastructure Modernization</a:t>
            </a:r>
          </a:p>
          <a:p>
            <a:r>
              <a:rPr lang="en-US" dirty="0" smtClean="0"/>
              <a:t>Consolidated Nuclear Security, LLC</a:t>
            </a:r>
          </a:p>
          <a:p>
            <a:r>
              <a:rPr lang="en-US" dirty="0" smtClean="0"/>
              <a:t>NNSA Pantex Plant, Amarillo, Texas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1777" y="407894"/>
            <a:ext cx="1828800" cy="1828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4897" y="1462605"/>
            <a:ext cx="2743200" cy="77659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4897" y="497544"/>
            <a:ext cx="2743200" cy="745067"/>
          </a:xfrm>
          <a:prstGeom prst="rect">
            <a:avLst/>
          </a:prstGeom>
        </p:spPr>
      </p:pic>
    </p:spTree>
    <p:extLst>
      <p:ext uri="{BB962C8B-B14F-4D97-AF65-F5344CB8AC3E}">
        <p14:creationId xmlns:p14="http://schemas.microsoft.com/office/powerpoint/2010/main" val="375262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4706" y="3251200"/>
            <a:ext cx="5389563" cy="357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rmAutofit/>
          </a:bodyPr>
          <a:lstStyle/>
          <a:p>
            <a:r>
              <a:rPr lang="en-US" sz="2800" spc="0" dirty="0" smtClean="0"/>
              <a:t>National Nuclear Security Administration (NNSA) </a:t>
            </a:r>
            <a:endParaRPr lang="en-US" sz="2800" spc="0" dirty="0"/>
          </a:p>
        </p:txBody>
      </p:sp>
      <p:sp>
        <p:nvSpPr>
          <p:cNvPr id="8" name="Content Placeholder 2"/>
          <p:cNvSpPr>
            <a:spLocks noGrp="1"/>
          </p:cNvSpPr>
          <p:nvPr>
            <p:ph idx="1"/>
          </p:nvPr>
        </p:nvSpPr>
        <p:spPr>
          <a:xfrm>
            <a:off x="1422186" y="1545674"/>
            <a:ext cx="8918601" cy="4998196"/>
          </a:xfrm>
        </p:spPr>
        <p:txBody>
          <a:bodyPr>
            <a:normAutofit/>
          </a:bodyPr>
          <a:lstStyle/>
          <a:p>
            <a:pPr marL="0" indent="0">
              <a:buNone/>
            </a:pPr>
            <a:r>
              <a:rPr lang="en-US" sz="1800" dirty="0" smtClean="0"/>
              <a:t>Established by Congress in 2000, NNSA is a semi-autonomous agency within the U.S. Department of Energy responsible for enhancing national security through the military application of nuclear science. NNSA maintains and enhances the safety, security, reliability and performance of the U.S. nuclear weapons stockpile without nuclear testing; works to reduce global danger from weapons of mass destruction; provides the U.S. Navy with safe and effective nuclear propulsion; and responds to nuclear and radiological emergencies in the U.S. and abroad. </a:t>
            </a:r>
          </a:p>
          <a:p>
            <a:pPr marL="0" indent="0">
              <a:buNone/>
            </a:pPr>
            <a:endParaRPr lang="en-US" sz="1800" dirty="0" smtClean="0"/>
          </a:p>
          <a:p>
            <a:r>
              <a:rPr lang="en-US" sz="1800" dirty="0" smtClean="0"/>
              <a:t>Maintaining the Stockpile</a:t>
            </a:r>
          </a:p>
          <a:p>
            <a:r>
              <a:rPr lang="en-US" sz="1800" dirty="0" smtClean="0">
                <a:cs typeface="Geneva" charset="0"/>
              </a:rPr>
              <a:t>Nonproliferation</a:t>
            </a:r>
          </a:p>
          <a:p>
            <a:r>
              <a:rPr lang="en-US" sz="1800" dirty="0" smtClean="0"/>
              <a:t>Powering the Nuclear Navy</a:t>
            </a:r>
          </a:p>
          <a:p>
            <a:r>
              <a:rPr lang="en-US" sz="1800" dirty="0" smtClean="0"/>
              <a:t>Emergency response</a:t>
            </a:r>
          </a:p>
          <a:p>
            <a:r>
              <a:rPr lang="en-US" sz="1800" dirty="0" smtClean="0"/>
              <a:t>Oversight and change</a:t>
            </a:r>
          </a:p>
          <a:p>
            <a:r>
              <a:rPr lang="en-US" sz="1800" dirty="0" smtClean="0"/>
              <a:t>Counterterrorism</a:t>
            </a:r>
          </a:p>
        </p:txBody>
      </p:sp>
      <p:sp>
        <p:nvSpPr>
          <p:cNvPr id="9" name="Slide Number Placeholder 3"/>
          <p:cNvSpPr txBox="1">
            <a:spLocks/>
          </p:cNvSpPr>
          <p:nvPr/>
        </p:nvSpPr>
        <p:spPr>
          <a:xfrm>
            <a:off x="19050" y="6423755"/>
            <a:ext cx="514350" cy="2857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C57287-83B3-4030-98F6-06F89C7CE6B9}" type="slidenum">
              <a:rPr lang="en-US" smtClean="0">
                <a:solidFill>
                  <a:srgbClr val="FFFFFF"/>
                </a:solidFill>
              </a:rPr>
              <a:pPr/>
              <a:t>5</a:t>
            </a:fld>
            <a:endParaRPr lang="en-US" sz="1400" dirty="0">
              <a:solidFill>
                <a:srgbClr val="FFFFFF"/>
              </a:solidFill>
              <a:latin typeface="Times" pitchFamily="-128" charset="0"/>
            </a:endParaRPr>
          </a:p>
        </p:txBody>
      </p:sp>
    </p:spTree>
    <p:extLst>
      <p:ext uri="{BB962C8B-B14F-4D97-AF65-F5344CB8AC3E}">
        <p14:creationId xmlns:p14="http://schemas.microsoft.com/office/powerpoint/2010/main" val="107148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pc="0" smtClean="0"/>
              <a:t>Pantex Plant Location</a:t>
            </a:r>
            <a:endParaRPr lang="en-US" spc="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60600" y="1620545"/>
            <a:ext cx="8663691" cy="4937760"/>
          </a:xfrm>
        </p:spPr>
      </p:pic>
      <p:sp>
        <p:nvSpPr>
          <p:cNvPr id="7" name="5-Point Star 6"/>
          <p:cNvSpPr/>
          <p:nvPr/>
        </p:nvSpPr>
        <p:spPr bwMode="auto">
          <a:xfrm>
            <a:off x="5809525" y="3328246"/>
            <a:ext cx="382137" cy="457200"/>
          </a:xfrm>
          <a:prstGeom prst="star5">
            <a:avLst/>
          </a:prstGeom>
          <a:solidFill>
            <a:srgbClr val="FFC000"/>
          </a:solidFill>
          <a:ln>
            <a:no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9D0015"/>
              </a:solidFill>
              <a:effectLst/>
              <a:latin typeface="Arial" charset="0"/>
            </a:endParaRPr>
          </a:p>
        </p:txBody>
      </p:sp>
      <p:sp>
        <p:nvSpPr>
          <p:cNvPr id="8" name="Slide Number Placeholder 3"/>
          <p:cNvSpPr txBox="1">
            <a:spLocks/>
          </p:cNvSpPr>
          <p:nvPr/>
        </p:nvSpPr>
        <p:spPr>
          <a:xfrm>
            <a:off x="19050" y="6468725"/>
            <a:ext cx="514350" cy="2857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C57287-83B3-4030-98F6-06F89C7CE6B9}" type="slidenum">
              <a:rPr lang="en-US" smtClean="0">
                <a:solidFill>
                  <a:srgbClr val="FFFFFF"/>
                </a:solidFill>
              </a:rPr>
              <a:pPr/>
              <a:t>6</a:t>
            </a:fld>
            <a:endParaRPr lang="en-US" sz="1400" dirty="0">
              <a:solidFill>
                <a:srgbClr val="FFFFFF"/>
              </a:solidFill>
              <a:latin typeface="Times" pitchFamily="-128" charset="0"/>
            </a:endParaRPr>
          </a:p>
        </p:txBody>
      </p:sp>
    </p:spTree>
    <p:extLst>
      <p:ext uri="{BB962C8B-B14F-4D97-AF65-F5344CB8AC3E}">
        <p14:creationId xmlns:p14="http://schemas.microsoft.com/office/powerpoint/2010/main" val="55583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pc="0" dirty="0" smtClean="0"/>
              <a:t>Objectives </a:t>
            </a:r>
            <a:endParaRPr lang="en-US" spc="0" dirty="0"/>
          </a:p>
        </p:txBody>
      </p:sp>
      <p:sp>
        <p:nvSpPr>
          <p:cNvPr id="5" name="Content Placeholder 4"/>
          <p:cNvSpPr>
            <a:spLocks noGrp="1"/>
          </p:cNvSpPr>
          <p:nvPr>
            <p:ph idx="1"/>
          </p:nvPr>
        </p:nvSpPr>
        <p:spPr>
          <a:xfrm>
            <a:off x="1410027" y="1566000"/>
            <a:ext cx="9371948" cy="4982717"/>
          </a:xfrm>
        </p:spPr>
        <p:txBody>
          <a:bodyPr>
            <a:normAutofit/>
          </a:bodyPr>
          <a:lstStyle/>
          <a:p>
            <a:pPr>
              <a:lnSpc>
                <a:spcPct val="100000"/>
              </a:lnSpc>
              <a:spcBef>
                <a:spcPts val="0"/>
              </a:spcBef>
              <a:spcAft>
                <a:spcPts val="600"/>
              </a:spcAft>
            </a:pPr>
            <a:r>
              <a:rPr lang="en-US" sz="2400" dirty="0"/>
              <a:t>Satisfy Presidential Objectives for US Government Energy Usage:</a:t>
            </a:r>
          </a:p>
          <a:p>
            <a:pPr lvl="1">
              <a:lnSpc>
                <a:spcPct val="100000"/>
              </a:lnSpc>
              <a:spcBef>
                <a:spcPts val="0"/>
              </a:spcBef>
              <a:spcAft>
                <a:spcPts val="600"/>
              </a:spcAft>
            </a:pPr>
            <a:r>
              <a:rPr lang="en-US" sz="2000" dirty="0"/>
              <a:t>Executive Order 13423 - Strengthening Federal Environmental, Energy and Transportation Management</a:t>
            </a:r>
          </a:p>
          <a:p>
            <a:pPr lvl="2">
              <a:lnSpc>
                <a:spcPct val="100000"/>
              </a:lnSpc>
              <a:spcBef>
                <a:spcPts val="0"/>
              </a:spcBef>
              <a:spcAft>
                <a:spcPts val="600"/>
              </a:spcAft>
            </a:pPr>
            <a:r>
              <a:rPr lang="en-US" sz="1800" dirty="0"/>
              <a:t>Improve energy efficiency and reduce greenhouse gas emissions</a:t>
            </a:r>
          </a:p>
          <a:p>
            <a:pPr lvl="2">
              <a:lnSpc>
                <a:spcPct val="100000"/>
              </a:lnSpc>
              <a:spcBef>
                <a:spcPts val="0"/>
              </a:spcBef>
              <a:spcAft>
                <a:spcPts val="600"/>
              </a:spcAft>
            </a:pPr>
            <a:r>
              <a:rPr lang="en-US" sz="1800" dirty="0"/>
              <a:t>Implement renewable energy generation projects on agency property for agency use</a:t>
            </a:r>
          </a:p>
          <a:p>
            <a:pPr lvl="1">
              <a:lnSpc>
                <a:spcPct val="100000"/>
              </a:lnSpc>
              <a:spcBef>
                <a:spcPts val="0"/>
              </a:spcBef>
              <a:spcAft>
                <a:spcPts val="600"/>
              </a:spcAft>
            </a:pPr>
            <a:r>
              <a:rPr lang="en-US" sz="2000" dirty="0"/>
              <a:t>Executive Order 13514 – Federal Leadership in </a:t>
            </a:r>
            <a:br>
              <a:rPr lang="en-US" sz="2000" dirty="0"/>
            </a:br>
            <a:r>
              <a:rPr lang="en-US" sz="2000" dirty="0" smtClean="0"/>
              <a:t>Environmental</a:t>
            </a:r>
            <a:r>
              <a:rPr lang="en-US" sz="2000" dirty="0"/>
              <a:t>, Energy, and Economic Performance</a:t>
            </a:r>
          </a:p>
          <a:p>
            <a:pPr lvl="2">
              <a:lnSpc>
                <a:spcPct val="100000"/>
              </a:lnSpc>
              <a:spcBef>
                <a:spcPts val="0"/>
              </a:spcBef>
              <a:spcAft>
                <a:spcPts val="600"/>
              </a:spcAft>
            </a:pPr>
            <a:r>
              <a:rPr lang="en-US" sz="1800" dirty="0"/>
              <a:t>Reduce energy intensity in agency buildings</a:t>
            </a:r>
          </a:p>
          <a:p>
            <a:pPr lvl="2">
              <a:lnSpc>
                <a:spcPct val="100000"/>
              </a:lnSpc>
              <a:spcBef>
                <a:spcPts val="0"/>
              </a:spcBef>
              <a:spcAft>
                <a:spcPts val="600"/>
              </a:spcAft>
            </a:pPr>
            <a:r>
              <a:rPr lang="en-US" sz="1800" dirty="0"/>
              <a:t>Increase agency use of renewable energy </a:t>
            </a:r>
          </a:p>
          <a:p>
            <a:pPr lvl="1">
              <a:lnSpc>
                <a:spcPct val="100000"/>
              </a:lnSpc>
              <a:spcBef>
                <a:spcPts val="0"/>
              </a:spcBef>
              <a:spcAft>
                <a:spcPts val="600"/>
              </a:spcAft>
            </a:pPr>
            <a:r>
              <a:rPr lang="en-US" sz="2000" dirty="0"/>
              <a:t>DOE Strategic Sustainability Performance Plan </a:t>
            </a:r>
          </a:p>
          <a:p>
            <a:pPr lvl="2">
              <a:lnSpc>
                <a:spcPct val="100000"/>
              </a:lnSpc>
              <a:spcBef>
                <a:spcPts val="0"/>
              </a:spcBef>
              <a:spcAft>
                <a:spcPts val="600"/>
              </a:spcAft>
            </a:pPr>
            <a:r>
              <a:rPr lang="en-US" sz="1800" dirty="0"/>
              <a:t>Includes the President’s goal for use of 20% </a:t>
            </a:r>
            <a:r>
              <a:rPr lang="en-US" sz="1800" dirty="0" smtClean="0"/>
              <a:t/>
            </a:r>
            <a:br>
              <a:rPr lang="en-US" sz="1800" dirty="0" smtClean="0"/>
            </a:br>
            <a:r>
              <a:rPr lang="en-US" sz="1800" dirty="0" smtClean="0"/>
              <a:t>renewables </a:t>
            </a:r>
            <a:r>
              <a:rPr lang="en-US" sz="1800" dirty="0"/>
              <a:t>by the year </a:t>
            </a:r>
            <a:r>
              <a:rPr lang="en-US" sz="1800" dirty="0" smtClean="0"/>
              <a:t>2020</a:t>
            </a:r>
            <a:endParaRPr lang="en-US" sz="1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1126" y="3484188"/>
            <a:ext cx="3408363" cy="271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3"/>
          <p:cNvSpPr txBox="1">
            <a:spLocks/>
          </p:cNvSpPr>
          <p:nvPr/>
        </p:nvSpPr>
        <p:spPr>
          <a:xfrm>
            <a:off x="19050" y="6453735"/>
            <a:ext cx="514350" cy="2857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C57287-83B3-4030-98F6-06F89C7CE6B9}" type="slidenum">
              <a:rPr lang="en-US" smtClean="0">
                <a:solidFill>
                  <a:srgbClr val="FFFFFF"/>
                </a:solidFill>
              </a:rPr>
              <a:pPr/>
              <a:t>7</a:t>
            </a:fld>
            <a:endParaRPr lang="en-US" sz="1400" dirty="0">
              <a:solidFill>
                <a:srgbClr val="FFFFFF"/>
              </a:solidFill>
              <a:latin typeface="Times" pitchFamily="-128" charset="0"/>
            </a:endParaRPr>
          </a:p>
        </p:txBody>
      </p:sp>
    </p:spTree>
    <p:extLst>
      <p:ext uri="{BB962C8B-B14F-4D97-AF65-F5344CB8AC3E}">
        <p14:creationId xmlns:p14="http://schemas.microsoft.com/office/powerpoint/2010/main" val="147210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pc="0" dirty="0" smtClean="0"/>
              <a:t>Specifics</a:t>
            </a:r>
            <a:endParaRPr lang="en-US" spc="0" dirty="0"/>
          </a:p>
        </p:txBody>
      </p:sp>
      <p:sp>
        <p:nvSpPr>
          <p:cNvPr id="5" name="Content Placeholder 4"/>
          <p:cNvSpPr>
            <a:spLocks noGrp="1"/>
          </p:cNvSpPr>
          <p:nvPr>
            <p:ph idx="1"/>
          </p:nvPr>
        </p:nvSpPr>
        <p:spPr>
          <a:xfrm>
            <a:off x="1410026" y="1566001"/>
            <a:ext cx="5474867" cy="4620682"/>
          </a:xfrm>
        </p:spPr>
        <p:txBody>
          <a:bodyPr>
            <a:noAutofit/>
          </a:bodyPr>
          <a:lstStyle/>
          <a:p>
            <a:pPr>
              <a:lnSpc>
                <a:spcPct val="100000"/>
              </a:lnSpc>
              <a:spcBef>
                <a:spcPts val="0"/>
              </a:spcBef>
              <a:spcAft>
                <a:spcPts val="600"/>
              </a:spcAft>
            </a:pPr>
            <a:r>
              <a:rPr lang="en-US" sz="2400" dirty="0"/>
              <a:t>Five 2.3 MW Siemens Wind Turbines located on 1,500 Acres of USG land in a Class IV wind </a:t>
            </a:r>
            <a:r>
              <a:rPr lang="en-US" sz="2400" dirty="0" smtClean="0"/>
              <a:t>corridor</a:t>
            </a:r>
            <a:endParaRPr lang="en-US" sz="2400" dirty="0"/>
          </a:p>
          <a:p>
            <a:pPr lvl="1">
              <a:lnSpc>
                <a:spcPct val="100000"/>
              </a:lnSpc>
              <a:spcBef>
                <a:spcPts val="0"/>
              </a:spcBef>
              <a:spcAft>
                <a:spcPts val="600"/>
              </a:spcAft>
            </a:pPr>
            <a:r>
              <a:rPr lang="en-US" sz="2000" dirty="0"/>
              <a:t>Towers are approximately 243 ft. tall</a:t>
            </a:r>
          </a:p>
          <a:p>
            <a:pPr lvl="1">
              <a:lnSpc>
                <a:spcPct val="100000"/>
              </a:lnSpc>
              <a:spcBef>
                <a:spcPts val="0"/>
              </a:spcBef>
              <a:spcAft>
                <a:spcPts val="600"/>
              </a:spcAft>
            </a:pPr>
            <a:r>
              <a:rPr lang="en-US" sz="2000" dirty="0"/>
              <a:t>Blade diameter is approximately </a:t>
            </a:r>
            <a:r>
              <a:rPr lang="en-US" sz="2000" dirty="0" smtClean="0"/>
              <a:t>331 </a:t>
            </a:r>
            <a:r>
              <a:rPr lang="en-US" sz="2000" dirty="0"/>
              <a:t>ft.</a:t>
            </a:r>
          </a:p>
          <a:p>
            <a:pPr lvl="1">
              <a:lnSpc>
                <a:spcPct val="100000"/>
              </a:lnSpc>
              <a:spcBef>
                <a:spcPts val="0"/>
              </a:spcBef>
              <a:spcAft>
                <a:spcPts val="600"/>
              </a:spcAft>
            </a:pPr>
            <a:r>
              <a:rPr lang="en-US" sz="2000" dirty="0"/>
              <a:t>Blade tip at top of rotation is </a:t>
            </a:r>
            <a:r>
              <a:rPr lang="en-US" sz="2000" dirty="0" smtClean="0"/>
              <a:t>408 </a:t>
            </a:r>
            <a:r>
              <a:rPr lang="en-US" sz="2000" dirty="0"/>
              <a:t>ft. above ground level</a:t>
            </a:r>
          </a:p>
          <a:p>
            <a:pPr lvl="1">
              <a:lnSpc>
                <a:spcPct val="100000"/>
              </a:lnSpc>
              <a:spcBef>
                <a:spcPts val="0"/>
              </a:spcBef>
              <a:spcAft>
                <a:spcPts val="600"/>
              </a:spcAft>
            </a:pPr>
            <a:r>
              <a:rPr lang="en-US" sz="2000" dirty="0"/>
              <a:t>Each of the </a:t>
            </a:r>
            <a:r>
              <a:rPr lang="en-US" sz="2000" dirty="0" smtClean="0"/>
              <a:t>five </a:t>
            </a:r>
            <a:r>
              <a:rPr lang="en-US" sz="2000" dirty="0"/>
              <a:t>turbine foundations has 325 cubic yards of </a:t>
            </a:r>
            <a:r>
              <a:rPr lang="en-US" sz="2000" dirty="0" smtClean="0"/>
              <a:t>concrete</a:t>
            </a:r>
            <a:endParaRPr lang="en-US" sz="2000" dirty="0"/>
          </a:p>
          <a:p>
            <a:pPr lvl="1">
              <a:lnSpc>
                <a:spcPct val="100000"/>
              </a:lnSpc>
              <a:spcBef>
                <a:spcPts val="0"/>
              </a:spcBef>
              <a:spcAft>
                <a:spcPts val="600"/>
              </a:spcAft>
            </a:pPr>
            <a:r>
              <a:rPr lang="en-US" sz="2000" dirty="0"/>
              <a:t>Blade tip moves at speeds on the order of 130 mph (depending on wind speed</a:t>
            </a:r>
            <a:r>
              <a:rPr lang="en-US" sz="2000" dirty="0" smtClean="0"/>
              <a:t>)</a:t>
            </a:r>
            <a:endParaRPr lang="en-US"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3816" y="1402976"/>
            <a:ext cx="4230687"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3"/>
          <p:cNvSpPr txBox="1">
            <a:spLocks/>
          </p:cNvSpPr>
          <p:nvPr/>
        </p:nvSpPr>
        <p:spPr>
          <a:xfrm>
            <a:off x="19050" y="6453735"/>
            <a:ext cx="514350" cy="2857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C57287-83B3-4030-98F6-06F89C7CE6B9}" type="slidenum">
              <a:rPr lang="en-US" smtClean="0">
                <a:solidFill>
                  <a:srgbClr val="FFFFFF"/>
                </a:solidFill>
              </a:rPr>
              <a:pPr/>
              <a:t>8</a:t>
            </a:fld>
            <a:endParaRPr lang="en-US" sz="1400" dirty="0">
              <a:solidFill>
                <a:srgbClr val="FFFFFF"/>
              </a:solidFill>
              <a:latin typeface="Times" pitchFamily="-128" charset="0"/>
            </a:endParaRPr>
          </a:p>
        </p:txBody>
      </p:sp>
    </p:spTree>
    <p:extLst>
      <p:ext uri="{BB962C8B-B14F-4D97-AF65-F5344CB8AC3E}">
        <p14:creationId xmlns:p14="http://schemas.microsoft.com/office/powerpoint/2010/main" val="147210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pc="0" dirty="0" smtClean="0"/>
              <a:t>Specifics</a:t>
            </a:r>
            <a:r>
              <a:rPr lang="en-US" sz="2400" spc="0" dirty="0" smtClean="0"/>
              <a:t> (cont’d)</a:t>
            </a:r>
            <a:endParaRPr lang="en-US" spc="0" dirty="0"/>
          </a:p>
        </p:txBody>
      </p:sp>
      <p:sp>
        <p:nvSpPr>
          <p:cNvPr id="5" name="Content Placeholder 4"/>
          <p:cNvSpPr>
            <a:spLocks noGrp="1"/>
          </p:cNvSpPr>
          <p:nvPr>
            <p:ph idx="1"/>
          </p:nvPr>
        </p:nvSpPr>
        <p:spPr>
          <a:xfrm>
            <a:off x="1410027" y="1566001"/>
            <a:ext cx="9371948" cy="1728528"/>
          </a:xfrm>
        </p:spPr>
        <p:txBody>
          <a:bodyPr/>
          <a:lstStyle/>
          <a:p>
            <a:pPr>
              <a:lnSpc>
                <a:spcPct val="100000"/>
              </a:lnSpc>
              <a:spcBef>
                <a:spcPts val="0"/>
              </a:spcBef>
              <a:spcAft>
                <a:spcPts val="300"/>
              </a:spcAft>
            </a:pPr>
            <a:r>
              <a:rPr lang="en-US" dirty="0"/>
              <a:t>Wind farm will be connected to Pantex Plant for direct feed of electrical  need with ability to shed surplus power to the local utility </a:t>
            </a:r>
            <a:r>
              <a:rPr lang="en-US" dirty="0" smtClean="0"/>
              <a:t>grid</a:t>
            </a:r>
            <a:endParaRPr lang="en-US" dirty="0"/>
          </a:p>
          <a:p>
            <a:pPr>
              <a:lnSpc>
                <a:spcPct val="100000"/>
              </a:lnSpc>
              <a:spcBef>
                <a:spcPts val="0"/>
              </a:spcBef>
              <a:spcAft>
                <a:spcPts val="300"/>
              </a:spcAft>
            </a:pPr>
            <a:r>
              <a:rPr lang="en-US" dirty="0"/>
              <a:t>Generate 47 million kilowatt hours of electricity </a:t>
            </a:r>
            <a:r>
              <a:rPr lang="en-US" dirty="0" smtClean="0"/>
              <a:t>annually</a:t>
            </a:r>
            <a:endParaRPr lang="en-US" dirty="0"/>
          </a:p>
          <a:p>
            <a:pPr>
              <a:lnSpc>
                <a:spcPct val="100000"/>
              </a:lnSpc>
              <a:spcBef>
                <a:spcPts val="0"/>
              </a:spcBef>
              <a:spcAft>
                <a:spcPts val="300"/>
              </a:spcAft>
            </a:pPr>
            <a:r>
              <a:rPr lang="en-US" dirty="0"/>
              <a:t>Projected to meet up to 60% of the Plant’s electrical demand needs</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6844" y="3184432"/>
            <a:ext cx="4681537"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4"/>
          <p:cNvSpPr txBox="1">
            <a:spLocks/>
          </p:cNvSpPr>
          <p:nvPr/>
        </p:nvSpPr>
        <p:spPr>
          <a:xfrm>
            <a:off x="6140821" y="3097296"/>
            <a:ext cx="5396752" cy="3023628"/>
          </a:xfrm>
          <a:prstGeom prst="rect">
            <a:avLst/>
          </a:prstGeom>
        </p:spPr>
        <p:txBody>
          <a:bodyPr vert="horz" lIns="91440" tIns="45720" rIns="91440" bIns="45720" rtlCol="0">
            <a:normAutofit/>
          </a:bodyPr>
          <a:lstStyle>
            <a:lvl1pPr marL="210296" indent="-210296" algn="l" defTabSz="914332" rtl="0" eaLnBrk="1" latinLnBrk="0" hangingPunct="1">
              <a:lnSpc>
                <a:spcPct val="90000"/>
              </a:lnSpc>
              <a:spcBef>
                <a:spcPts val="11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438880" indent="-155436" algn="l" defTabSz="914332" rtl="0" eaLnBrk="1" latinLnBrk="0" hangingPunct="1">
              <a:lnSpc>
                <a:spcPct val="90000"/>
              </a:lnSpc>
              <a:spcBef>
                <a:spcPts val="4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676606"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905188"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133772"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362355"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0936"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520"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103"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a:lnSpc>
                <a:spcPct val="100000"/>
              </a:lnSpc>
              <a:spcBef>
                <a:spcPts val="0"/>
              </a:spcBef>
              <a:spcAft>
                <a:spcPts val="300"/>
              </a:spcAft>
            </a:pPr>
            <a:r>
              <a:rPr lang="en-US" dirty="0"/>
              <a:t>Estimated to eliminate over 534,000 metric tons </a:t>
            </a:r>
            <a:r>
              <a:rPr lang="en-US" dirty="0" smtClean="0"/>
              <a:t>of CO</a:t>
            </a:r>
            <a:r>
              <a:rPr lang="en-US" sz="1200" dirty="0" smtClean="0"/>
              <a:t>2</a:t>
            </a:r>
            <a:r>
              <a:rPr lang="en-US" dirty="0" smtClean="0"/>
              <a:t> </a:t>
            </a:r>
            <a:r>
              <a:rPr lang="en-US" dirty="0"/>
              <a:t>GHG over system life</a:t>
            </a:r>
          </a:p>
          <a:p>
            <a:pPr>
              <a:lnSpc>
                <a:spcPct val="100000"/>
              </a:lnSpc>
              <a:spcBef>
                <a:spcPts val="0"/>
              </a:spcBef>
              <a:spcAft>
                <a:spcPts val="300"/>
              </a:spcAft>
            </a:pPr>
            <a:r>
              <a:rPr lang="en-US" dirty="0"/>
              <a:t>Built under an Energy Savings Performance Contract (ESPC</a:t>
            </a:r>
            <a:r>
              <a:rPr lang="en-US" dirty="0" smtClean="0"/>
              <a:t>)</a:t>
            </a:r>
            <a:endParaRPr lang="en-US" dirty="0"/>
          </a:p>
          <a:p>
            <a:pPr>
              <a:lnSpc>
                <a:spcPct val="100000"/>
              </a:lnSpc>
              <a:spcBef>
                <a:spcPts val="0"/>
              </a:spcBef>
              <a:spcAft>
                <a:spcPts val="300"/>
              </a:spcAft>
            </a:pPr>
            <a:r>
              <a:rPr lang="en-US" dirty="0"/>
              <a:t>Will generate 47,000 renewable energy credits annually (shared w/Y-12)</a:t>
            </a:r>
          </a:p>
          <a:p>
            <a:pPr>
              <a:lnSpc>
                <a:spcPct val="100000"/>
              </a:lnSpc>
              <a:spcBef>
                <a:spcPts val="0"/>
              </a:spcBef>
              <a:spcAft>
                <a:spcPts val="300"/>
              </a:spcAft>
            </a:pPr>
            <a:endParaRPr lang="en-US" dirty="0"/>
          </a:p>
        </p:txBody>
      </p:sp>
      <p:sp>
        <p:nvSpPr>
          <p:cNvPr id="7" name="Slide Number Placeholder 3"/>
          <p:cNvSpPr txBox="1">
            <a:spLocks/>
          </p:cNvSpPr>
          <p:nvPr/>
        </p:nvSpPr>
        <p:spPr>
          <a:xfrm>
            <a:off x="19050" y="6438745"/>
            <a:ext cx="514350" cy="2857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C57287-83B3-4030-98F6-06F89C7CE6B9}" type="slidenum">
              <a:rPr lang="en-US" smtClean="0">
                <a:solidFill>
                  <a:srgbClr val="FFFFFF"/>
                </a:solidFill>
              </a:rPr>
              <a:pPr/>
              <a:t>9</a:t>
            </a:fld>
            <a:endParaRPr lang="en-US" sz="1400" dirty="0">
              <a:solidFill>
                <a:srgbClr val="FFFFFF"/>
              </a:solidFill>
              <a:latin typeface="Times" pitchFamily="-128" charset="0"/>
            </a:endParaRPr>
          </a:p>
        </p:txBody>
      </p:sp>
    </p:spTree>
    <p:extLst>
      <p:ext uri="{BB962C8B-B14F-4D97-AF65-F5344CB8AC3E}">
        <p14:creationId xmlns:p14="http://schemas.microsoft.com/office/powerpoint/2010/main" val="353173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Ecology 16x9">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270532A-D598-4F6B-B05D-F62B681804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1051</Words>
  <Application>Microsoft Office PowerPoint</Application>
  <PresentationFormat>Widescreen</PresentationFormat>
  <Paragraphs>157</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Rounded MT Bold</vt:lpstr>
      <vt:lpstr>Corbel</vt:lpstr>
      <vt:lpstr>Geneva</vt:lpstr>
      <vt:lpstr>Times</vt:lpstr>
      <vt:lpstr>Times New Roman</vt:lpstr>
      <vt:lpstr>Ecology 16x9</vt:lpstr>
      <vt:lpstr>DOE/NNSA Pantex Plant Superfund Site</vt:lpstr>
      <vt:lpstr>DOE/NNSA Pantex Plant Superfund Site</vt:lpstr>
      <vt:lpstr>PowerPoint Presentation</vt:lpstr>
      <vt:lpstr>Wind Energy</vt:lpstr>
      <vt:lpstr>National Nuclear Security Administration (NNSA) </vt:lpstr>
      <vt:lpstr>Pantex Plant Location</vt:lpstr>
      <vt:lpstr>Objectives </vt:lpstr>
      <vt:lpstr>Specifics</vt:lpstr>
      <vt:lpstr>Specifics (cont’d)</vt:lpstr>
      <vt:lpstr>Project Approval Requirements</vt:lpstr>
      <vt:lpstr>Project Approval Requirements (cont’d) </vt:lpstr>
      <vt:lpstr>Project Details</vt:lpstr>
      <vt:lpstr>Partnerships </vt:lpstr>
      <vt:lpstr>Partnerships (cont’d)</vt:lpstr>
      <vt:lpstr>For More Information, 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2015-05-19T16:39:16Z</dcterms:created>
  <dcterms:modified xsi:type="dcterms:W3CDTF">2015-06-24T13:35:28Z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TC030988899991</vt:lpwstr>
  </property>
</Properties>
</file>